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Lst>
  <p:notesMasterIdLst>
    <p:notesMasterId r:id="rId11"/>
  </p:notesMasterIdLst>
  <p:sldIdLst>
    <p:sldId id="335" r:id="rId2"/>
    <p:sldId id="402" r:id="rId3"/>
    <p:sldId id="403" r:id="rId4"/>
    <p:sldId id="404" r:id="rId5"/>
    <p:sldId id="392" r:id="rId6"/>
    <p:sldId id="426" r:id="rId7"/>
    <p:sldId id="427" r:id="rId8"/>
    <p:sldId id="425" r:id="rId9"/>
    <p:sldId id="424" r:id="rId1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81730" autoAdjust="0"/>
  </p:normalViewPr>
  <p:slideViewPr>
    <p:cSldViewPr snapToGrid="0" snapToObjects="1">
      <p:cViewPr varScale="1">
        <p:scale>
          <a:sx n="51" d="100"/>
          <a:sy n="51" d="100"/>
        </p:scale>
        <p:origin x="1716"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487" tIns="46744" rIns="93487" bIns="46744" rtlCol="0"/>
          <a:lstStyle>
            <a:lvl1pPr algn="l">
              <a:defRPr sz="1200"/>
            </a:lvl1pPr>
          </a:lstStyle>
          <a:p>
            <a:endParaRPr lang="en-US"/>
          </a:p>
        </p:txBody>
      </p:sp>
      <p:sp>
        <p:nvSpPr>
          <p:cNvPr id="3" name="Date Placeholder 2"/>
          <p:cNvSpPr>
            <a:spLocks noGrp="1"/>
          </p:cNvSpPr>
          <p:nvPr>
            <p:ph type="dt" idx="1"/>
          </p:nvPr>
        </p:nvSpPr>
        <p:spPr>
          <a:xfrm>
            <a:off x="3978133" y="1"/>
            <a:ext cx="3043343" cy="465455"/>
          </a:xfrm>
          <a:prstGeom prst="rect">
            <a:avLst/>
          </a:prstGeom>
        </p:spPr>
        <p:txBody>
          <a:bodyPr vert="horz" lIns="93487" tIns="46744" rIns="93487" bIns="46744" rtlCol="0"/>
          <a:lstStyle>
            <a:lvl1pPr algn="r">
              <a:defRPr sz="1200"/>
            </a:lvl1pPr>
          </a:lstStyle>
          <a:p>
            <a:fld id="{6737EFD6-4D32-9247-B6A6-00A79751038C}" type="datetimeFigureOut">
              <a:rPr lang="en-US" smtClean="0"/>
              <a:t>1/27/2024</a:t>
            </a:fld>
            <a:endParaRPr lang="en-US"/>
          </a:p>
        </p:txBody>
      </p:sp>
      <p:sp>
        <p:nvSpPr>
          <p:cNvPr id="4" name="Slide Image Placeholder 3"/>
          <p:cNvSpPr>
            <a:spLocks noGrp="1" noRot="1" noChangeAspect="1"/>
          </p:cNvSpPr>
          <p:nvPr>
            <p:ph type="sldImg" idx="2"/>
          </p:nvPr>
        </p:nvSpPr>
        <p:spPr>
          <a:xfrm>
            <a:off x="1184275" y="698500"/>
            <a:ext cx="4656138" cy="3490913"/>
          </a:xfrm>
          <a:prstGeom prst="rect">
            <a:avLst/>
          </a:prstGeom>
          <a:noFill/>
          <a:ln w="12700">
            <a:solidFill>
              <a:prstClr val="black"/>
            </a:solidFill>
          </a:ln>
        </p:spPr>
        <p:txBody>
          <a:bodyPr vert="horz" lIns="93487" tIns="46744" rIns="93487" bIns="46744" rtlCol="0" anchor="ctr"/>
          <a:lstStyle/>
          <a:p>
            <a:endParaRPr lang="en-US"/>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3487" tIns="46744" rIns="93487" bIns="467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487" tIns="46744" rIns="93487" bIns="46744"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5455"/>
          </a:xfrm>
          <a:prstGeom prst="rect">
            <a:avLst/>
          </a:prstGeom>
        </p:spPr>
        <p:txBody>
          <a:bodyPr vert="horz" lIns="93487" tIns="46744" rIns="93487" bIns="46744" rtlCol="0" anchor="b"/>
          <a:lstStyle>
            <a:lvl1pPr algn="r">
              <a:defRPr sz="1200"/>
            </a:lvl1pPr>
          </a:lstStyle>
          <a:p>
            <a:fld id="{89AD8C4B-92E3-B745-B63D-13E1581EE9EE}" type="slidenum">
              <a:rPr lang="en-US" smtClean="0"/>
              <a:t>‹#›</a:t>
            </a:fld>
            <a:endParaRPr lang="en-US"/>
          </a:p>
        </p:txBody>
      </p:sp>
    </p:spTree>
    <p:extLst>
      <p:ext uri="{BB962C8B-B14F-4D97-AF65-F5344CB8AC3E}">
        <p14:creationId xmlns:p14="http://schemas.microsoft.com/office/powerpoint/2010/main" val="13177117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AD8C4B-92E3-B745-B63D-13E1581EE9EE}" type="slidenum">
              <a:rPr lang="en-US" smtClean="0"/>
              <a:t>1</a:t>
            </a:fld>
            <a:endParaRPr lang="en-US"/>
          </a:p>
        </p:txBody>
      </p:sp>
    </p:spTree>
    <p:extLst>
      <p:ext uri="{BB962C8B-B14F-4D97-AF65-F5344CB8AC3E}">
        <p14:creationId xmlns:p14="http://schemas.microsoft.com/office/powerpoint/2010/main" val="2226681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AD8C4B-92E3-B745-B63D-13E1581EE9EE}" type="slidenum">
              <a:rPr lang="en-US" smtClean="0"/>
              <a:t>2</a:t>
            </a:fld>
            <a:endParaRPr lang="en-US"/>
          </a:p>
        </p:txBody>
      </p:sp>
    </p:spTree>
    <p:extLst>
      <p:ext uri="{BB962C8B-B14F-4D97-AF65-F5344CB8AC3E}">
        <p14:creationId xmlns:p14="http://schemas.microsoft.com/office/powerpoint/2010/main" val="455308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SCA, students only analyze one of the three elements of CLM in KS—whether or not the couple mutually held out or presented themselves as married to their community.</a:t>
            </a:r>
          </a:p>
          <a:p>
            <a:r>
              <a:rPr lang="en-US" dirty="0"/>
              <a:t>-The other two elements are capacity to enter into a marriage and a present marriage agreement.</a:t>
            </a:r>
          </a:p>
        </p:txBody>
      </p:sp>
      <p:sp>
        <p:nvSpPr>
          <p:cNvPr id="4" name="Slide Number Placeholder 3"/>
          <p:cNvSpPr>
            <a:spLocks noGrp="1"/>
          </p:cNvSpPr>
          <p:nvPr>
            <p:ph type="sldNum" sz="quarter" idx="5"/>
          </p:nvPr>
        </p:nvSpPr>
        <p:spPr/>
        <p:txBody>
          <a:bodyPr/>
          <a:lstStyle/>
          <a:p>
            <a:fld id="{89AD8C4B-92E3-B745-B63D-13E1581EE9EE}" type="slidenum">
              <a:rPr lang="en-US" smtClean="0"/>
              <a:t>3</a:t>
            </a:fld>
            <a:endParaRPr lang="en-US"/>
          </a:p>
        </p:txBody>
      </p:sp>
    </p:spTree>
    <p:extLst>
      <p:ext uri="{BB962C8B-B14F-4D97-AF65-F5344CB8AC3E}">
        <p14:creationId xmlns:p14="http://schemas.microsoft.com/office/powerpoint/2010/main" val="3381712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some key factors from the Sullivan case that ChatGPT neglected to mention.</a:t>
            </a:r>
          </a:p>
          <a:p>
            <a:r>
              <a:rPr lang="en-US" dirty="0"/>
              <a:t>-Similarly, there were some important facts about the couple in the students’ hypothetical that ChatGPT failed to consider in its analysis. </a:t>
            </a:r>
          </a:p>
          <a:p>
            <a:r>
              <a:rPr lang="en-US" dirty="0"/>
              <a:t>-Re: “the mutual holding out requirement becomes central,” mutual holding out is literally the only issue I asked ChatGPT to analyze. So ChatGPT is kind of saying, “look at me, I identified the central issue here,” and I’m like, no, I did that and I told you. </a:t>
            </a:r>
          </a:p>
          <a:p>
            <a:r>
              <a:rPr lang="en-US" dirty="0"/>
              <a:t>-I’ve been using this assignment for five years, and I’ve never had a student write “A&amp;A satisfy the mutual holding out requirement” on page 1 and then write “A&amp;A do not satisfy” at the end of the paper, but that’s what ChatGPT did. </a:t>
            </a:r>
          </a:p>
        </p:txBody>
      </p:sp>
      <p:sp>
        <p:nvSpPr>
          <p:cNvPr id="4" name="Slide Number Placeholder 3"/>
          <p:cNvSpPr>
            <a:spLocks noGrp="1"/>
          </p:cNvSpPr>
          <p:nvPr>
            <p:ph type="sldNum" sz="quarter" idx="5"/>
          </p:nvPr>
        </p:nvSpPr>
        <p:spPr/>
        <p:txBody>
          <a:bodyPr/>
          <a:lstStyle/>
          <a:p>
            <a:fld id="{89AD8C4B-92E3-B745-B63D-13E1581EE9EE}" type="slidenum">
              <a:rPr lang="en-US" smtClean="0"/>
              <a:t>4</a:t>
            </a:fld>
            <a:endParaRPr lang="en-US"/>
          </a:p>
        </p:txBody>
      </p:sp>
    </p:spTree>
    <p:extLst>
      <p:ext uri="{BB962C8B-B14F-4D97-AF65-F5344CB8AC3E}">
        <p14:creationId xmlns:p14="http://schemas.microsoft.com/office/powerpoint/2010/main" val="3484476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teach my students to use C-RAC to organize their analysis: Conclusion, Rule, Application, Conclusion.</a:t>
            </a:r>
          </a:p>
          <a:p>
            <a:r>
              <a:rPr lang="en-US" dirty="0"/>
              <a:t>-This slide shows the first sentence of the student’s Application section and the first sentence of ChatGPT’s Application.</a:t>
            </a:r>
          </a:p>
          <a:p>
            <a:r>
              <a:rPr lang="en-US" dirty="0"/>
              <a:t>-The student’s is much better because as the reader, I can see where the student is going with his analysis.</a:t>
            </a:r>
          </a:p>
          <a:p>
            <a:r>
              <a:rPr lang="en-US" dirty="0"/>
              <a:t>-I can see that he’s going to conclude NO HOLDING OUT, and he’s going to base his conclusion on inconsistency, which is good because </a:t>
            </a:r>
            <a:r>
              <a:rPr lang="en-US" i="1" dirty="0"/>
              <a:t>Sullivan</a:t>
            </a:r>
            <a:r>
              <a:rPr lang="en-US" i="0" dirty="0"/>
              <a:t> also talks about inconsistency.</a:t>
            </a:r>
          </a:p>
          <a:p>
            <a:r>
              <a:rPr lang="en-US" i="0" dirty="0"/>
              <a:t>-With ChatGPT, the sentence doesn’t tell me much of anything. It tells me that ChatGPT is going to focus its analysis on the holding out requirement, but again, that’s what I told it to do. </a:t>
            </a:r>
          </a:p>
          <a:p>
            <a:r>
              <a:rPr lang="en-US" i="0" dirty="0"/>
              <a:t>-In other words, ChatGPT is saying “I’m going to analyze holding out now,” to which my reaction is, “I know, just do it already. Stop telling me you’re going to do it and do it.”</a:t>
            </a:r>
            <a:endParaRPr lang="en-US" dirty="0"/>
          </a:p>
        </p:txBody>
      </p:sp>
      <p:sp>
        <p:nvSpPr>
          <p:cNvPr id="4" name="Slide Number Placeholder 3"/>
          <p:cNvSpPr>
            <a:spLocks noGrp="1"/>
          </p:cNvSpPr>
          <p:nvPr>
            <p:ph type="sldNum" sz="quarter" idx="5"/>
          </p:nvPr>
        </p:nvSpPr>
        <p:spPr/>
        <p:txBody>
          <a:bodyPr/>
          <a:lstStyle/>
          <a:p>
            <a:fld id="{89AD8C4B-92E3-B745-B63D-13E1581EE9EE}" type="slidenum">
              <a:rPr lang="en-US" smtClean="0"/>
              <a:t>5</a:t>
            </a:fld>
            <a:endParaRPr lang="en-US"/>
          </a:p>
        </p:txBody>
      </p:sp>
    </p:spTree>
    <p:extLst>
      <p:ext uri="{BB962C8B-B14F-4D97-AF65-F5344CB8AC3E}">
        <p14:creationId xmlns:p14="http://schemas.microsoft.com/office/powerpoint/2010/main" val="3855525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i="1" dirty="0"/>
              <a:t>Sullivan v. Sullivan</a:t>
            </a:r>
            <a:r>
              <a:rPr lang="en-US" i="0" dirty="0"/>
              <a:t> is a Kansas Supreme Court case from 1964 on the topic of common-law marriage. </a:t>
            </a:r>
          </a:p>
          <a:p>
            <a:r>
              <a:rPr lang="en-US" i="0" dirty="0"/>
              <a:t>-The first thing I want you to notice is how wrong ChatGPT got this. </a:t>
            </a:r>
          </a:p>
          <a:p>
            <a:r>
              <a:rPr lang="en-US" i="0" dirty="0"/>
              <a:t>-The case says “profanely punctuated negative responses.” In other words, when Henry Sullivan’s relatives would ask him whether he and Hazel were married, he would say “hell no.”</a:t>
            </a:r>
          </a:p>
          <a:p>
            <a:r>
              <a:rPr lang="en-US" i="0" dirty="0"/>
              <a:t>-ChatGPT says Henry would give evasive responses and that he would often respond cryptically, “what do you think?”</a:t>
            </a:r>
          </a:p>
          <a:p>
            <a:r>
              <a:rPr lang="en-US" i="0" dirty="0"/>
              <a:t>-Having read the entire opinion, I can tell you, there is absolutely nothing in the opinion that supports the assertion of evasive responsive or “what do you think?” The words “what do you think” do not appear anywhere in the opinion.</a:t>
            </a:r>
          </a:p>
          <a:p>
            <a:r>
              <a:rPr lang="en-US" i="0" dirty="0"/>
              <a:t>-What makes this even more troubling is that ChatGPT is not going off of its own understanding of the Sullivan case here.</a:t>
            </a:r>
          </a:p>
          <a:p>
            <a:r>
              <a:rPr lang="en-US" i="0" dirty="0"/>
              <a:t>-I literally copied and pasted every single word of the Sullivan opinion into my conversation with ChatGPT, and it still got it wrong. </a:t>
            </a:r>
          </a:p>
          <a:p>
            <a:r>
              <a:rPr lang="en-US" i="0" dirty="0"/>
              <a:t>-Last thing on this, if you try to call ChatGPT out on this, if you ask it something like “where in the opinion does Henry say ‘What do you think?’” ChatGPT will say something like, “well, I’m just an AI </a:t>
            </a:r>
            <a:r>
              <a:rPr lang="en-US" i="0" dirty="0" err="1"/>
              <a:t>ChatBot</a:t>
            </a:r>
            <a:r>
              <a:rPr lang="en-US" i="0" dirty="0"/>
              <a:t>, I don’t actually have access to the Sullivan opinion.”</a:t>
            </a:r>
          </a:p>
          <a:p>
            <a:r>
              <a:rPr lang="en-US" i="0" dirty="0"/>
              <a:t>-And that’s very frustrating. Don’t tell me you don’t have access to the opinion. I literally just gave you every single word of the opinion two minutes ago. </a:t>
            </a:r>
            <a:endParaRPr lang="en-US" dirty="0"/>
          </a:p>
        </p:txBody>
      </p:sp>
      <p:sp>
        <p:nvSpPr>
          <p:cNvPr id="4" name="Slide Number Placeholder 3"/>
          <p:cNvSpPr>
            <a:spLocks noGrp="1"/>
          </p:cNvSpPr>
          <p:nvPr>
            <p:ph type="sldNum" sz="quarter" idx="5"/>
          </p:nvPr>
        </p:nvSpPr>
        <p:spPr/>
        <p:txBody>
          <a:bodyPr/>
          <a:lstStyle/>
          <a:p>
            <a:fld id="{89AD8C4B-92E3-B745-B63D-13E1581EE9EE}" type="slidenum">
              <a:rPr lang="en-US" smtClean="0"/>
              <a:t>6</a:t>
            </a:fld>
            <a:endParaRPr lang="en-US"/>
          </a:p>
        </p:txBody>
      </p:sp>
    </p:spTree>
    <p:extLst>
      <p:ext uri="{BB962C8B-B14F-4D97-AF65-F5344CB8AC3E}">
        <p14:creationId xmlns:p14="http://schemas.microsoft.com/office/powerpoint/2010/main" val="3397445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point on the SCA.</a:t>
            </a:r>
          </a:p>
          <a:p>
            <a:r>
              <a:rPr lang="en-US" dirty="0"/>
              <a:t>-In my experience, ChatGPT and the other LLMs I’ve tried are very indecisive. They don’t want to reach a firm conclusion.</a:t>
            </a:r>
          </a:p>
          <a:p>
            <a:r>
              <a:rPr lang="en-US" dirty="0"/>
              <a:t>-The assignment was to analyze whether Austin and Ashly satisfy the mutual holding out requirement under </a:t>
            </a:r>
            <a:r>
              <a:rPr lang="en-US" i="1" dirty="0"/>
              <a:t>Sullivan v. Sullivan</a:t>
            </a:r>
            <a:r>
              <a:rPr lang="en-US" i="0" dirty="0"/>
              <a:t>, and ChatGPT basically refused to reach a conclusion.</a:t>
            </a:r>
          </a:p>
          <a:p>
            <a:r>
              <a:rPr lang="en-US" i="0" dirty="0"/>
              <a:t>-With ChatGPT there’s always a lot of “on the other hand” and “however,” and it is actually quite good at presenting both sides of an issue.</a:t>
            </a:r>
          </a:p>
          <a:p>
            <a:r>
              <a:rPr lang="en-US" i="0" dirty="0"/>
              <a:t>-But it’s hard to get the program to reach a conclusion. </a:t>
            </a:r>
            <a:endParaRPr lang="en-US" dirty="0"/>
          </a:p>
        </p:txBody>
      </p:sp>
      <p:sp>
        <p:nvSpPr>
          <p:cNvPr id="4" name="Slide Number Placeholder 3"/>
          <p:cNvSpPr>
            <a:spLocks noGrp="1"/>
          </p:cNvSpPr>
          <p:nvPr>
            <p:ph type="sldNum" sz="quarter" idx="5"/>
          </p:nvPr>
        </p:nvSpPr>
        <p:spPr/>
        <p:txBody>
          <a:bodyPr/>
          <a:lstStyle/>
          <a:p>
            <a:fld id="{89AD8C4B-92E3-B745-B63D-13E1581EE9EE}" type="slidenum">
              <a:rPr lang="en-US" smtClean="0"/>
              <a:t>7</a:t>
            </a:fld>
            <a:endParaRPr lang="en-US"/>
          </a:p>
        </p:txBody>
      </p:sp>
    </p:spTree>
    <p:extLst>
      <p:ext uri="{BB962C8B-B14F-4D97-AF65-F5344CB8AC3E}">
        <p14:creationId xmlns:p14="http://schemas.microsoft.com/office/powerpoint/2010/main" val="3816304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AD8C4B-92E3-B745-B63D-13E1581EE9EE}" type="slidenum">
              <a:rPr lang="en-US" smtClean="0"/>
              <a:t>9</a:t>
            </a:fld>
            <a:endParaRPr lang="en-US"/>
          </a:p>
        </p:txBody>
      </p:sp>
    </p:spTree>
    <p:extLst>
      <p:ext uri="{BB962C8B-B14F-4D97-AF65-F5344CB8AC3E}">
        <p14:creationId xmlns:p14="http://schemas.microsoft.com/office/powerpoint/2010/main" val="62539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E90C4CEC-16D5-4229-B4DE-FDE9B679D7E2}" type="datetimeFigureOut">
              <a:rPr lang="en-US" smtClean="0"/>
              <a:t>1/27/2024</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D739C4FB-7D33-419B-8833-D1372BFD11C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B01F9CA3-105E-4857-9057-6DB6197DA786}" type="datetimeFigureOut">
              <a:rPr lang="en-US" smtClean="0"/>
              <a:t>1/27/2024</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0C4CEC-16D5-4229-B4DE-FDE9B679D7E2}"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B01F9CA3-105E-4857-9057-6DB6197DA786}" type="datetimeFigureOut">
              <a:rPr lang="en-US" smtClean="0"/>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B01F9CA3-105E-4857-9057-6DB6197DA786}" type="datetimeFigureOut">
              <a:rPr lang="en-US" smtClean="0"/>
              <a:t>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B01F9CA3-105E-4857-9057-6DB6197DA786}" type="datetimeFigureOut">
              <a:rPr lang="en-US" smtClean="0"/>
              <a:t>1/27/2024</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eter_nemerovski@unc.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400" dirty="0">
                <a:solidFill>
                  <a:schemeClr val="tx1"/>
                </a:solidFill>
              </a:rPr>
              <a:t>Generative Artificial Intelligence in Legal Education and Law Practice</a:t>
            </a:r>
          </a:p>
        </p:txBody>
      </p:sp>
      <p:sp>
        <p:nvSpPr>
          <p:cNvPr id="3" name="Subtitle 2"/>
          <p:cNvSpPr>
            <a:spLocks noGrp="1"/>
          </p:cNvSpPr>
          <p:nvPr>
            <p:ph type="subTitle" idx="1"/>
          </p:nvPr>
        </p:nvSpPr>
        <p:spPr>
          <a:xfrm>
            <a:off x="914400" y="3711220"/>
            <a:ext cx="7342188" cy="2511778"/>
          </a:xfrm>
        </p:spPr>
        <p:txBody>
          <a:bodyPr>
            <a:normAutofit/>
          </a:bodyPr>
          <a:lstStyle/>
          <a:p>
            <a:endParaRPr lang="en-US" dirty="0">
              <a:solidFill>
                <a:schemeClr val="tx1"/>
              </a:solidFill>
              <a:hlinkClick r:id="rId3">
                <a:extLst>
                  <a:ext uri="{A12FA001-AC4F-418D-AE19-62706E023703}">
                    <ahyp:hlinkClr xmlns:ahyp="http://schemas.microsoft.com/office/drawing/2018/hyperlinkcolor" val="tx"/>
                  </a:ext>
                </a:extLst>
              </a:hlinkClick>
            </a:endParaRPr>
          </a:p>
          <a:p>
            <a:r>
              <a:rPr lang="en-US" sz="2400" dirty="0">
                <a:solidFill>
                  <a:schemeClr val="tx1"/>
                </a:solidFill>
              </a:rPr>
              <a:t>Festival of Legal Learning</a:t>
            </a:r>
          </a:p>
          <a:p>
            <a:r>
              <a:rPr lang="en-US" sz="2400" dirty="0">
                <a:solidFill>
                  <a:schemeClr val="tx1"/>
                </a:solidFill>
              </a:rPr>
              <a:t>February 2, 2024</a:t>
            </a:r>
          </a:p>
          <a:p>
            <a:endParaRPr lang="en-US" dirty="0">
              <a:solidFill>
                <a:schemeClr val="tx1"/>
              </a:solidFill>
            </a:endParaRPr>
          </a:p>
        </p:txBody>
      </p:sp>
    </p:spTree>
    <p:extLst>
      <p:ext uri="{BB962C8B-B14F-4D97-AF65-F5344CB8AC3E}">
        <p14:creationId xmlns:p14="http://schemas.microsoft.com/office/powerpoint/2010/main" val="1807979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B93ED-9B0A-34B2-E0C3-0398B7311A90}"/>
              </a:ext>
            </a:extLst>
          </p:cNvPr>
          <p:cNvSpPr>
            <a:spLocks noGrp="1"/>
          </p:cNvSpPr>
          <p:nvPr>
            <p:ph type="title"/>
          </p:nvPr>
        </p:nvSpPr>
        <p:spPr/>
        <p:txBody>
          <a:bodyPr/>
          <a:lstStyle/>
          <a:p>
            <a:r>
              <a:rPr lang="en-US" dirty="0">
                <a:solidFill>
                  <a:schemeClr val="tx1"/>
                </a:solidFill>
              </a:rPr>
              <a:t>Single-Case Analysis</a:t>
            </a:r>
          </a:p>
        </p:txBody>
      </p:sp>
      <p:pic>
        <p:nvPicPr>
          <p:cNvPr id="5" name="Content Placeholder 4">
            <a:extLst>
              <a:ext uri="{FF2B5EF4-FFF2-40B4-BE49-F238E27FC236}">
                <a16:creationId xmlns:a16="http://schemas.microsoft.com/office/drawing/2014/main" id="{46E7B47A-B1A5-F927-C0A6-35E4FC116595}"/>
              </a:ext>
            </a:extLst>
          </p:cNvPr>
          <p:cNvPicPr>
            <a:picLocks noGrp="1" noChangeAspect="1"/>
          </p:cNvPicPr>
          <p:nvPr>
            <p:ph sz="half" idx="1"/>
          </p:nvPr>
        </p:nvPicPr>
        <p:blipFill>
          <a:blip r:embed="rId3"/>
          <a:stretch>
            <a:fillRect/>
          </a:stretch>
        </p:blipFill>
        <p:spPr>
          <a:xfrm>
            <a:off x="649357" y="2755946"/>
            <a:ext cx="3816281" cy="2544187"/>
          </a:xfrm>
          <a:prstGeom prst="rect">
            <a:avLst/>
          </a:prstGeom>
        </p:spPr>
      </p:pic>
      <p:pic>
        <p:nvPicPr>
          <p:cNvPr id="6" name="Content Placeholder 5">
            <a:extLst>
              <a:ext uri="{FF2B5EF4-FFF2-40B4-BE49-F238E27FC236}">
                <a16:creationId xmlns:a16="http://schemas.microsoft.com/office/drawing/2014/main" id="{2ABD8043-6844-022C-D296-F22EEB4239EC}"/>
              </a:ext>
            </a:extLst>
          </p:cNvPr>
          <p:cNvPicPr>
            <a:picLocks noGrp="1" noChangeAspect="1"/>
          </p:cNvPicPr>
          <p:nvPr>
            <p:ph sz="half" idx="2"/>
          </p:nvPr>
        </p:nvPicPr>
        <p:blipFill>
          <a:blip r:embed="rId4"/>
          <a:stretch>
            <a:fillRect/>
          </a:stretch>
        </p:blipFill>
        <p:spPr>
          <a:xfrm>
            <a:off x="4648200" y="2637183"/>
            <a:ext cx="4135987" cy="2591454"/>
          </a:xfrm>
          <a:prstGeom prst="rect">
            <a:avLst/>
          </a:prstGeom>
        </p:spPr>
      </p:pic>
    </p:spTree>
    <p:extLst>
      <p:ext uri="{BB962C8B-B14F-4D97-AF65-F5344CB8AC3E}">
        <p14:creationId xmlns:p14="http://schemas.microsoft.com/office/powerpoint/2010/main" val="603322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5F137-E3AC-D458-BF5D-6687301A7B10}"/>
              </a:ext>
            </a:extLst>
          </p:cNvPr>
          <p:cNvSpPr>
            <a:spLocks noGrp="1"/>
          </p:cNvSpPr>
          <p:nvPr>
            <p:ph type="title"/>
          </p:nvPr>
        </p:nvSpPr>
        <p:spPr/>
        <p:txBody>
          <a:bodyPr/>
          <a:lstStyle/>
          <a:p>
            <a:r>
              <a:rPr lang="en-US" dirty="0">
                <a:solidFill>
                  <a:schemeClr val="tx1"/>
                </a:solidFill>
              </a:rPr>
              <a:t>Single-Case Analysis</a:t>
            </a:r>
          </a:p>
        </p:txBody>
      </p:sp>
      <p:sp>
        <p:nvSpPr>
          <p:cNvPr id="3" name="Content Placeholder 2">
            <a:extLst>
              <a:ext uri="{FF2B5EF4-FFF2-40B4-BE49-F238E27FC236}">
                <a16:creationId xmlns:a16="http://schemas.microsoft.com/office/drawing/2014/main" id="{3E315006-212D-FA6E-BC35-64C9E612057E}"/>
              </a:ext>
            </a:extLst>
          </p:cNvPr>
          <p:cNvSpPr>
            <a:spLocks noGrp="1"/>
          </p:cNvSpPr>
          <p:nvPr>
            <p:ph idx="1"/>
          </p:nvPr>
        </p:nvSpPr>
        <p:spPr/>
        <p:txBody>
          <a:bodyPr>
            <a:normAutofit lnSpcReduction="10000"/>
          </a:bodyPr>
          <a:lstStyle/>
          <a:p>
            <a:pPr marL="0" indent="0">
              <a:buNone/>
            </a:pPr>
            <a:r>
              <a:rPr lang="en-US" u="sng" dirty="0">
                <a:solidFill>
                  <a:schemeClr val="tx1"/>
                </a:solidFill>
              </a:rPr>
              <a:t>Things ChatGPT Did Well</a:t>
            </a:r>
          </a:p>
          <a:p>
            <a:r>
              <a:rPr lang="en-US" dirty="0">
                <a:solidFill>
                  <a:schemeClr val="tx1"/>
                </a:solidFill>
              </a:rPr>
              <a:t>Wrote a decent summary of the KS SC case. </a:t>
            </a:r>
          </a:p>
          <a:p>
            <a:r>
              <a:rPr lang="en-US" dirty="0">
                <a:solidFill>
                  <a:schemeClr val="tx1"/>
                </a:solidFill>
              </a:rPr>
              <a:t>The quality of the writing was very good. </a:t>
            </a:r>
          </a:p>
          <a:p>
            <a:r>
              <a:rPr lang="en-US" dirty="0">
                <a:solidFill>
                  <a:schemeClr val="tx1"/>
                </a:solidFill>
              </a:rPr>
              <a:t>Mostly stayed focused on the “holding out as married” element of CLM, like I asked it to.</a:t>
            </a:r>
          </a:p>
          <a:p>
            <a:r>
              <a:rPr lang="en-US" dirty="0">
                <a:solidFill>
                  <a:schemeClr val="tx1"/>
                </a:solidFill>
              </a:rPr>
              <a:t>Did a good job in the Application section of supporting its points with specific references to </a:t>
            </a:r>
            <a:r>
              <a:rPr lang="en-US" i="1" dirty="0">
                <a:solidFill>
                  <a:schemeClr val="tx1"/>
                </a:solidFill>
              </a:rPr>
              <a:t>Sullivan v. Sullivan</a:t>
            </a:r>
            <a:r>
              <a:rPr lang="en-US" dirty="0">
                <a:solidFill>
                  <a:schemeClr val="tx1"/>
                </a:solidFill>
              </a:rPr>
              <a:t>. </a:t>
            </a:r>
          </a:p>
          <a:p>
            <a:endParaRPr lang="en-US" dirty="0">
              <a:solidFill>
                <a:schemeClr val="tx1"/>
              </a:solidFill>
            </a:endParaRPr>
          </a:p>
        </p:txBody>
      </p:sp>
    </p:spTree>
    <p:extLst>
      <p:ext uri="{BB962C8B-B14F-4D97-AF65-F5344CB8AC3E}">
        <p14:creationId xmlns:p14="http://schemas.microsoft.com/office/powerpoint/2010/main" val="704031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5F137-E3AC-D458-BF5D-6687301A7B10}"/>
              </a:ext>
            </a:extLst>
          </p:cNvPr>
          <p:cNvSpPr>
            <a:spLocks noGrp="1"/>
          </p:cNvSpPr>
          <p:nvPr>
            <p:ph type="title"/>
          </p:nvPr>
        </p:nvSpPr>
        <p:spPr/>
        <p:txBody>
          <a:bodyPr/>
          <a:lstStyle/>
          <a:p>
            <a:r>
              <a:rPr lang="en-US" dirty="0">
                <a:solidFill>
                  <a:schemeClr val="tx1"/>
                </a:solidFill>
              </a:rPr>
              <a:t>Single-Case Analysis</a:t>
            </a:r>
          </a:p>
        </p:txBody>
      </p:sp>
      <p:sp>
        <p:nvSpPr>
          <p:cNvPr id="3" name="Content Placeholder 2">
            <a:extLst>
              <a:ext uri="{FF2B5EF4-FFF2-40B4-BE49-F238E27FC236}">
                <a16:creationId xmlns:a16="http://schemas.microsoft.com/office/drawing/2014/main" id="{3E315006-212D-FA6E-BC35-64C9E612057E}"/>
              </a:ext>
            </a:extLst>
          </p:cNvPr>
          <p:cNvSpPr>
            <a:spLocks noGrp="1"/>
          </p:cNvSpPr>
          <p:nvPr>
            <p:ph idx="1"/>
          </p:nvPr>
        </p:nvSpPr>
        <p:spPr/>
        <p:txBody>
          <a:bodyPr>
            <a:normAutofit fontScale="92500" lnSpcReduction="10000"/>
          </a:bodyPr>
          <a:lstStyle/>
          <a:p>
            <a:pPr marL="0" indent="0">
              <a:buNone/>
            </a:pPr>
            <a:r>
              <a:rPr lang="en-US" u="sng" dirty="0">
                <a:solidFill>
                  <a:schemeClr val="tx1"/>
                </a:solidFill>
              </a:rPr>
              <a:t>Things ChatGPT Did Poorly</a:t>
            </a:r>
          </a:p>
          <a:p>
            <a:r>
              <a:rPr lang="en-US" dirty="0">
                <a:solidFill>
                  <a:schemeClr val="tx1"/>
                </a:solidFill>
              </a:rPr>
              <a:t>Issue-spotting was incomplete. </a:t>
            </a:r>
          </a:p>
          <a:p>
            <a:r>
              <a:rPr lang="en-US" dirty="0">
                <a:solidFill>
                  <a:schemeClr val="tx1"/>
                </a:solidFill>
              </a:rPr>
              <a:t>Some hallucinating—more on this later!</a:t>
            </a:r>
          </a:p>
          <a:p>
            <a:r>
              <a:rPr lang="en-US" dirty="0">
                <a:solidFill>
                  <a:schemeClr val="tx1"/>
                </a:solidFill>
              </a:rPr>
              <a:t>Occasionally ChatGPT will say something weird because it’s trying to sound lawyerly: “In analyzing A&amp;A’s situation, </a:t>
            </a:r>
            <a:r>
              <a:rPr lang="en-US" dirty="0">
                <a:solidFill>
                  <a:schemeClr val="tx1"/>
                </a:solidFill>
                <a:highlight>
                  <a:srgbClr val="FFFF00"/>
                </a:highlight>
              </a:rPr>
              <a:t>the mutual holding out requirement becomes central</a:t>
            </a:r>
            <a:r>
              <a:rPr lang="en-US" dirty="0">
                <a:solidFill>
                  <a:schemeClr val="tx1"/>
                </a:solidFill>
              </a:rPr>
              <a:t>.”</a:t>
            </a:r>
          </a:p>
          <a:p>
            <a:r>
              <a:rPr lang="en-US" dirty="0">
                <a:solidFill>
                  <a:schemeClr val="tx1"/>
                </a:solidFill>
              </a:rPr>
              <a:t>Also makes errors that no human would make: C1 “yes holding out” C2 “no holding out.”</a:t>
            </a:r>
          </a:p>
          <a:p>
            <a:endParaRPr lang="en-US" dirty="0">
              <a:solidFill>
                <a:schemeClr val="tx1"/>
              </a:solidFill>
            </a:endParaRPr>
          </a:p>
        </p:txBody>
      </p:sp>
    </p:spTree>
    <p:extLst>
      <p:ext uri="{BB962C8B-B14F-4D97-AF65-F5344CB8AC3E}">
        <p14:creationId xmlns:p14="http://schemas.microsoft.com/office/powerpoint/2010/main" val="691872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31E22-BF42-CB05-9BBC-B807E64FBB7B}"/>
              </a:ext>
            </a:extLst>
          </p:cNvPr>
          <p:cNvSpPr>
            <a:spLocks noGrp="1"/>
          </p:cNvSpPr>
          <p:nvPr>
            <p:ph type="title"/>
          </p:nvPr>
        </p:nvSpPr>
        <p:spPr/>
        <p:txBody>
          <a:bodyPr/>
          <a:lstStyle/>
          <a:p>
            <a:r>
              <a:rPr lang="en-US" dirty="0">
                <a:solidFill>
                  <a:schemeClr val="tx1"/>
                </a:solidFill>
              </a:rPr>
              <a:t>Single-Case Analysis</a:t>
            </a:r>
          </a:p>
        </p:txBody>
      </p:sp>
      <p:sp>
        <p:nvSpPr>
          <p:cNvPr id="3" name="Content Placeholder 2">
            <a:extLst>
              <a:ext uri="{FF2B5EF4-FFF2-40B4-BE49-F238E27FC236}">
                <a16:creationId xmlns:a16="http://schemas.microsoft.com/office/drawing/2014/main" id="{4BE8DEE9-BC25-1CAF-0909-9E1F3009AA0B}"/>
              </a:ext>
            </a:extLst>
          </p:cNvPr>
          <p:cNvSpPr>
            <a:spLocks noGrp="1"/>
          </p:cNvSpPr>
          <p:nvPr>
            <p:ph sz="half" idx="1"/>
          </p:nvPr>
        </p:nvSpPr>
        <p:spPr/>
        <p:txBody>
          <a:bodyPr>
            <a:normAutofit/>
          </a:bodyPr>
          <a:lstStyle/>
          <a:p>
            <a:pPr marL="0" indent="0" algn="ctr">
              <a:buNone/>
            </a:pPr>
            <a:r>
              <a:rPr lang="en-US" u="sng" dirty="0">
                <a:solidFill>
                  <a:schemeClr val="tx1"/>
                </a:solidFill>
              </a:rPr>
              <a:t>Student</a:t>
            </a:r>
          </a:p>
          <a:p>
            <a:pPr marL="0" indent="0">
              <a:buNone/>
            </a:pPr>
            <a:r>
              <a:rPr lang="en-US" dirty="0">
                <a:solidFill>
                  <a:schemeClr val="tx1"/>
                </a:solidFill>
              </a:rPr>
              <a:t>“Here, Austin and Ashly were similarly inconsistent in how they presented the nature of their relationship publicly.”</a:t>
            </a:r>
          </a:p>
        </p:txBody>
      </p:sp>
      <p:sp>
        <p:nvSpPr>
          <p:cNvPr id="6" name="Content Placeholder 5">
            <a:extLst>
              <a:ext uri="{FF2B5EF4-FFF2-40B4-BE49-F238E27FC236}">
                <a16:creationId xmlns:a16="http://schemas.microsoft.com/office/drawing/2014/main" id="{04947B2C-9B5E-9EF9-B1D5-735EB2D80D86}"/>
              </a:ext>
            </a:extLst>
          </p:cNvPr>
          <p:cNvSpPr>
            <a:spLocks noGrp="1"/>
          </p:cNvSpPr>
          <p:nvPr>
            <p:ph sz="half" idx="2"/>
          </p:nvPr>
        </p:nvSpPr>
        <p:spPr/>
        <p:txBody>
          <a:bodyPr>
            <a:normAutofit/>
          </a:bodyPr>
          <a:lstStyle/>
          <a:p>
            <a:pPr marL="0" indent="0" algn="ctr">
              <a:buNone/>
            </a:pPr>
            <a:r>
              <a:rPr lang="en-US" u="sng" dirty="0">
                <a:solidFill>
                  <a:schemeClr val="tx1"/>
                </a:solidFill>
              </a:rPr>
              <a:t>ChatGPT</a:t>
            </a:r>
          </a:p>
          <a:p>
            <a:pPr marL="0" indent="0">
              <a:buNone/>
            </a:pPr>
            <a:r>
              <a:rPr lang="en-US" dirty="0">
                <a:solidFill>
                  <a:schemeClr val="tx1"/>
                </a:solidFill>
              </a:rPr>
              <a:t>“In analyzing the circumstances surrounding Austin and Ashly within the framework of Sullivan v. Sullivan, the mutual holding out requirement becomes central.”</a:t>
            </a:r>
          </a:p>
          <a:p>
            <a:pPr marL="0" indent="0">
              <a:buNone/>
            </a:pPr>
            <a:endParaRPr lang="en-US" dirty="0">
              <a:solidFill>
                <a:schemeClr val="tx1"/>
              </a:solidFill>
            </a:endParaRPr>
          </a:p>
        </p:txBody>
      </p:sp>
    </p:spTree>
    <p:extLst>
      <p:ext uri="{BB962C8B-B14F-4D97-AF65-F5344CB8AC3E}">
        <p14:creationId xmlns:p14="http://schemas.microsoft.com/office/powerpoint/2010/main" val="893129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31E22-BF42-CB05-9BBC-B807E64FBB7B}"/>
              </a:ext>
            </a:extLst>
          </p:cNvPr>
          <p:cNvSpPr>
            <a:spLocks noGrp="1"/>
          </p:cNvSpPr>
          <p:nvPr>
            <p:ph type="title"/>
          </p:nvPr>
        </p:nvSpPr>
        <p:spPr/>
        <p:txBody>
          <a:bodyPr/>
          <a:lstStyle/>
          <a:p>
            <a:r>
              <a:rPr lang="en-US" dirty="0">
                <a:solidFill>
                  <a:schemeClr val="tx1"/>
                </a:solidFill>
              </a:rPr>
              <a:t>Single-Case Analysis</a:t>
            </a:r>
          </a:p>
        </p:txBody>
      </p:sp>
      <p:sp>
        <p:nvSpPr>
          <p:cNvPr id="3" name="Content Placeholder 2">
            <a:extLst>
              <a:ext uri="{FF2B5EF4-FFF2-40B4-BE49-F238E27FC236}">
                <a16:creationId xmlns:a16="http://schemas.microsoft.com/office/drawing/2014/main" id="{4BE8DEE9-BC25-1CAF-0909-9E1F3009AA0B}"/>
              </a:ext>
            </a:extLst>
          </p:cNvPr>
          <p:cNvSpPr>
            <a:spLocks noGrp="1"/>
          </p:cNvSpPr>
          <p:nvPr>
            <p:ph sz="half" idx="1"/>
          </p:nvPr>
        </p:nvSpPr>
        <p:spPr/>
        <p:txBody>
          <a:bodyPr>
            <a:normAutofit lnSpcReduction="10000"/>
          </a:bodyPr>
          <a:lstStyle/>
          <a:p>
            <a:pPr marL="0" indent="0" algn="ctr">
              <a:buNone/>
            </a:pPr>
            <a:r>
              <a:rPr lang="en-US" i="1" u="sng" dirty="0">
                <a:solidFill>
                  <a:schemeClr val="tx1"/>
                </a:solidFill>
              </a:rPr>
              <a:t>Sullivan v. Sullivan</a:t>
            </a:r>
          </a:p>
          <a:p>
            <a:pPr marL="0" indent="0">
              <a:buNone/>
            </a:pPr>
            <a:r>
              <a:rPr lang="en-US" dirty="0">
                <a:solidFill>
                  <a:schemeClr val="tx1"/>
                </a:solidFill>
              </a:rPr>
              <a:t>“Being aware of the fact that Henry and Hazel were living together, his children, as well as a nephew, asked Henry at different times whether or not he and Hazel were married and received </a:t>
            </a:r>
            <a:r>
              <a:rPr lang="en-US" dirty="0">
                <a:solidFill>
                  <a:schemeClr val="tx1"/>
                </a:solidFill>
                <a:highlight>
                  <a:srgbClr val="FFFF00"/>
                </a:highlight>
              </a:rPr>
              <a:t>profanely punctuated negative responses</a:t>
            </a:r>
            <a:r>
              <a:rPr lang="en-US" dirty="0">
                <a:solidFill>
                  <a:schemeClr val="tx1"/>
                </a:solidFill>
              </a:rPr>
              <a:t>.”</a:t>
            </a:r>
          </a:p>
        </p:txBody>
      </p:sp>
      <p:sp>
        <p:nvSpPr>
          <p:cNvPr id="6" name="Content Placeholder 5">
            <a:extLst>
              <a:ext uri="{FF2B5EF4-FFF2-40B4-BE49-F238E27FC236}">
                <a16:creationId xmlns:a16="http://schemas.microsoft.com/office/drawing/2014/main" id="{04947B2C-9B5E-9EF9-B1D5-735EB2D80D86}"/>
              </a:ext>
            </a:extLst>
          </p:cNvPr>
          <p:cNvSpPr>
            <a:spLocks noGrp="1"/>
          </p:cNvSpPr>
          <p:nvPr>
            <p:ph sz="half" idx="2"/>
          </p:nvPr>
        </p:nvSpPr>
        <p:spPr/>
        <p:txBody>
          <a:bodyPr>
            <a:normAutofit lnSpcReduction="10000"/>
          </a:bodyPr>
          <a:lstStyle/>
          <a:p>
            <a:pPr marL="0" indent="0" algn="ctr">
              <a:buNone/>
            </a:pPr>
            <a:r>
              <a:rPr lang="en-US" u="sng" dirty="0">
                <a:solidFill>
                  <a:schemeClr val="tx1"/>
                </a:solidFill>
              </a:rPr>
              <a:t>ChatGPT</a:t>
            </a:r>
          </a:p>
          <a:p>
            <a:pPr marL="0" indent="0">
              <a:buNone/>
            </a:pPr>
            <a:r>
              <a:rPr lang="en-US" dirty="0">
                <a:solidFill>
                  <a:schemeClr val="tx1"/>
                </a:solidFill>
              </a:rPr>
              <a:t>“the court was troubled by Henry's occasional introduction of Hazel as ‘Hazel Walden’ and, notably, his </a:t>
            </a:r>
            <a:r>
              <a:rPr lang="en-US" dirty="0">
                <a:solidFill>
                  <a:schemeClr val="tx1"/>
                </a:solidFill>
                <a:highlight>
                  <a:srgbClr val="FFFF00"/>
                </a:highlight>
              </a:rPr>
              <a:t>evasive responses</a:t>
            </a:r>
            <a:r>
              <a:rPr lang="en-US" dirty="0">
                <a:solidFill>
                  <a:schemeClr val="tx1"/>
                </a:solidFill>
              </a:rPr>
              <a:t> when family members directly inquired about their marital status. </a:t>
            </a:r>
            <a:r>
              <a:rPr lang="en-US" dirty="0">
                <a:solidFill>
                  <a:schemeClr val="tx1"/>
                </a:solidFill>
                <a:highlight>
                  <a:srgbClr val="FFFF00"/>
                </a:highlight>
              </a:rPr>
              <a:t>When asked if they were married, Henry would often respond cryptically, ‘What do you think?’</a:t>
            </a:r>
            <a:r>
              <a:rPr lang="en-US" dirty="0">
                <a:solidFill>
                  <a:schemeClr val="tx1"/>
                </a:solidFill>
              </a:rPr>
              <a:t>” </a:t>
            </a:r>
          </a:p>
          <a:p>
            <a:pPr marL="0" indent="0">
              <a:buNone/>
            </a:pPr>
            <a:endParaRPr lang="en-US" dirty="0">
              <a:solidFill>
                <a:schemeClr val="tx1"/>
              </a:solidFill>
            </a:endParaRPr>
          </a:p>
        </p:txBody>
      </p:sp>
    </p:spTree>
    <p:extLst>
      <p:ext uri="{BB962C8B-B14F-4D97-AF65-F5344CB8AC3E}">
        <p14:creationId xmlns:p14="http://schemas.microsoft.com/office/powerpoint/2010/main" val="3434403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5F137-E3AC-D458-BF5D-6687301A7B10}"/>
              </a:ext>
            </a:extLst>
          </p:cNvPr>
          <p:cNvSpPr>
            <a:spLocks noGrp="1"/>
          </p:cNvSpPr>
          <p:nvPr>
            <p:ph type="title"/>
          </p:nvPr>
        </p:nvSpPr>
        <p:spPr/>
        <p:txBody>
          <a:bodyPr/>
          <a:lstStyle/>
          <a:p>
            <a:r>
              <a:rPr lang="en-US" dirty="0">
                <a:solidFill>
                  <a:schemeClr val="tx1"/>
                </a:solidFill>
              </a:rPr>
              <a:t>Single-Case Analysis</a:t>
            </a:r>
          </a:p>
        </p:txBody>
      </p:sp>
      <p:sp>
        <p:nvSpPr>
          <p:cNvPr id="3" name="Content Placeholder 2">
            <a:extLst>
              <a:ext uri="{FF2B5EF4-FFF2-40B4-BE49-F238E27FC236}">
                <a16:creationId xmlns:a16="http://schemas.microsoft.com/office/drawing/2014/main" id="{3E315006-212D-FA6E-BC35-64C9E612057E}"/>
              </a:ext>
            </a:extLst>
          </p:cNvPr>
          <p:cNvSpPr>
            <a:spLocks noGrp="1"/>
          </p:cNvSpPr>
          <p:nvPr>
            <p:ph idx="1"/>
          </p:nvPr>
        </p:nvSpPr>
        <p:spPr/>
        <p:txBody>
          <a:bodyPr>
            <a:normAutofit lnSpcReduction="10000"/>
          </a:bodyPr>
          <a:lstStyle/>
          <a:p>
            <a:pPr marL="0" indent="0">
              <a:buNone/>
            </a:pPr>
            <a:r>
              <a:rPr lang="en-US" dirty="0">
                <a:solidFill>
                  <a:schemeClr val="tx1"/>
                </a:solidFill>
              </a:rPr>
              <a:t>Furthermore, their selective approach—referring to themselves as "engaged" around their parents and Ashly mentioning her “fiancé Austin” to unmarried clients—</a:t>
            </a:r>
            <a:r>
              <a:rPr lang="en-US" dirty="0">
                <a:solidFill>
                  <a:schemeClr val="tx1"/>
                </a:solidFill>
                <a:highlight>
                  <a:srgbClr val="FFFF00"/>
                </a:highlight>
              </a:rPr>
              <a:t>might raise questions</a:t>
            </a:r>
            <a:r>
              <a:rPr lang="en-US" dirty="0">
                <a:solidFill>
                  <a:schemeClr val="tx1"/>
                </a:solidFill>
              </a:rPr>
              <a:t> about the clarity and consistency of their mutual holding out. While they don't overtly contradict their marital status in the way Henry did in the Sullivan case, the fact that they change how they refer to each other based on their audience </a:t>
            </a:r>
            <a:r>
              <a:rPr lang="en-US" dirty="0">
                <a:solidFill>
                  <a:schemeClr val="tx1"/>
                </a:solidFill>
                <a:highlight>
                  <a:srgbClr val="FFFF00"/>
                </a:highlight>
              </a:rPr>
              <a:t>could be viewed as</a:t>
            </a:r>
            <a:r>
              <a:rPr lang="en-US" dirty="0">
                <a:solidFill>
                  <a:schemeClr val="tx1"/>
                </a:solidFill>
              </a:rPr>
              <a:t> not meeting the clear and consistent "mutual holding out" requirement as emphasized in the Sullivan decision.</a:t>
            </a:r>
          </a:p>
        </p:txBody>
      </p:sp>
    </p:spTree>
    <p:extLst>
      <p:ext uri="{BB962C8B-B14F-4D97-AF65-F5344CB8AC3E}">
        <p14:creationId xmlns:p14="http://schemas.microsoft.com/office/powerpoint/2010/main" val="31566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87156-1A86-851D-5430-40375F8C152E}"/>
              </a:ext>
            </a:extLst>
          </p:cNvPr>
          <p:cNvSpPr>
            <a:spLocks noGrp="1"/>
          </p:cNvSpPr>
          <p:nvPr>
            <p:ph type="title"/>
          </p:nvPr>
        </p:nvSpPr>
        <p:spPr/>
        <p:txBody>
          <a:bodyPr/>
          <a:lstStyle/>
          <a:p>
            <a:r>
              <a:rPr lang="en-US" dirty="0">
                <a:solidFill>
                  <a:schemeClr val="tx1"/>
                </a:solidFill>
              </a:rPr>
              <a:t>Client Letter</a:t>
            </a:r>
          </a:p>
        </p:txBody>
      </p:sp>
      <p:pic>
        <p:nvPicPr>
          <p:cNvPr id="1026" name="Picture 2" descr="How to Draft a Client Letter Template | Clio">
            <a:extLst>
              <a:ext uri="{FF2B5EF4-FFF2-40B4-BE49-F238E27FC236}">
                <a16:creationId xmlns:a16="http://schemas.microsoft.com/office/drawing/2014/main" id="{07087BF0-98DE-D9B9-3D73-EE989D5EF8ED}"/>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2606675" y="2133600"/>
            <a:ext cx="3932238" cy="393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450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1B5A7-BD8A-6FA9-908B-BD0967BD2C28}"/>
              </a:ext>
            </a:extLst>
          </p:cNvPr>
          <p:cNvSpPr>
            <a:spLocks noGrp="1"/>
          </p:cNvSpPr>
          <p:nvPr>
            <p:ph type="title"/>
          </p:nvPr>
        </p:nvSpPr>
        <p:spPr/>
        <p:txBody>
          <a:bodyPr/>
          <a:lstStyle/>
          <a:p>
            <a:r>
              <a:rPr lang="en-US" dirty="0">
                <a:solidFill>
                  <a:schemeClr val="tx1"/>
                </a:solidFill>
              </a:rPr>
              <a:t>It could be worse…</a:t>
            </a:r>
          </a:p>
        </p:txBody>
      </p:sp>
      <p:pic>
        <p:nvPicPr>
          <p:cNvPr id="5" name="Content Placeholder 4">
            <a:extLst>
              <a:ext uri="{FF2B5EF4-FFF2-40B4-BE49-F238E27FC236}">
                <a16:creationId xmlns:a16="http://schemas.microsoft.com/office/drawing/2014/main" id="{24941AD1-F329-D383-8929-0EDEC0AB7BF5}"/>
              </a:ext>
            </a:extLst>
          </p:cNvPr>
          <p:cNvPicPr>
            <a:picLocks noGrp="1" noChangeAspect="1"/>
          </p:cNvPicPr>
          <p:nvPr>
            <p:ph idx="1"/>
          </p:nvPr>
        </p:nvPicPr>
        <p:blipFill>
          <a:blip r:embed="rId3"/>
          <a:stretch>
            <a:fillRect/>
          </a:stretch>
        </p:blipFill>
        <p:spPr>
          <a:xfrm>
            <a:off x="268258" y="2116899"/>
            <a:ext cx="8607483" cy="3851787"/>
          </a:xfrm>
        </p:spPr>
      </p:pic>
    </p:spTree>
    <p:extLst>
      <p:ext uri="{BB962C8B-B14F-4D97-AF65-F5344CB8AC3E}">
        <p14:creationId xmlns:p14="http://schemas.microsoft.com/office/powerpoint/2010/main" val="3317197698"/>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17255</TotalTime>
  <Words>1204</Words>
  <Application>Microsoft Office PowerPoint</Application>
  <PresentationFormat>On-screen Show (4:3)</PresentationFormat>
  <Paragraphs>65</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Brush Script MT</vt:lpstr>
      <vt:lpstr>Calibri</vt:lpstr>
      <vt:lpstr>Calisto MT</vt:lpstr>
      <vt:lpstr>Capital</vt:lpstr>
      <vt:lpstr>Generative Artificial Intelligence in Legal Education and Law Practice</vt:lpstr>
      <vt:lpstr>Single-Case Analysis</vt:lpstr>
      <vt:lpstr>Single-Case Analysis</vt:lpstr>
      <vt:lpstr>Single-Case Analysis</vt:lpstr>
      <vt:lpstr>Single-Case Analysis</vt:lpstr>
      <vt:lpstr>Single-Case Analysis</vt:lpstr>
      <vt:lpstr>Single-Case Analysis</vt:lpstr>
      <vt:lpstr>Client Letter</vt:lpstr>
      <vt:lpstr>It could be worse…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Research</dc:title>
  <dc:creator>Nemerovski</dc:creator>
  <cp:lastModifiedBy>Nemerovski, Peter Bruce</cp:lastModifiedBy>
  <cp:revision>367</cp:revision>
  <cp:lastPrinted>2023-11-10T00:11:45Z</cp:lastPrinted>
  <dcterms:created xsi:type="dcterms:W3CDTF">2012-12-29T20:44:14Z</dcterms:created>
  <dcterms:modified xsi:type="dcterms:W3CDTF">2024-01-28T15:52:16Z</dcterms:modified>
</cp:coreProperties>
</file>