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2" r:id="rId1"/>
  </p:sldMasterIdLst>
  <p:notesMasterIdLst>
    <p:notesMasterId r:id="rId51"/>
  </p:notesMasterIdLst>
  <p:sldIdLst>
    <p:sldId id="376" r:id="rId2"/>
    <p:sldId id="383" r:id="rId3"/>
    <p:sldId id="329" r:id="rId4"/>
    <p:sldId id="280" r:id="rId5"/>
    <p:sldId id="330" r:id="rId6"/>
    <p:sldId id="257" r:id="rId7"/>
    <p:sldId id="331" r:id="rId8"/>
    <p:sldId id="332" r:id="rId9"/>
    <p:sldId id="333" r:id="rId10"/>
    <p:sldId id="334" r:id="rId11"/>
    <p:sldId id="308" r:id="rId12"/>
    <p:sldId id="304" r:id="rId13"/>
    <p:sldId id="373" r:id="rId14"/>
    <p:sldId id="375" r:id="rId15"/>
    <p:sldId id="317" r:id="rId16"/>
    <p:sldId id="335" r:id="rId17"/>
    <p:sldId id="316" r:id="rId18"/>
    <p:sldId id="307" r:id="rId19"/>
    <p:sldId id="374" r:id="rId20"/>
    <p:sldId id="336" r:id="rId21"/>
    <p:sldId id="367" r:id="rId22"/>
    <p:sldId id="360" r:id="rId23"/>
    <p:sldId id="384" r:id="rId24"/>
    <p:sldId id="338" r:id="rId25"/>
    <p:sldId id="368" r:id="rId26"/>
    <p:sldId id="340" r:id="rId27"/>
    <p:sldId id="379" r:id="rId28"/>
    <p:sldId id="341" r:id="rId29"/>
    <p:sldId id="342" r:id="rId30"/>
    <p:sldId id="382" r:id="rId31"/>
    <p:sldId id="309" r:id="rId32"/>
    <p:sldId id="345" r:id="rId33"/>
    <p:sldId id="380" r:id="rId34"/>
    <p:sldId id="350" r:id="rId35"/>
    <p:sldId id="361" r:id="rId36"/>
    <p:sldId id="371" r:id="rId37"/>
    <p:sldId id="351" r:id="rId38"/>
    <p:sldId id="369" r:id="rId39"/>
    <p:sldId id="381" r:id="rId40"/>
    <p:sldId id="363" r:id="rId41"/>
    <p:sldId id="362" r:id="rId42"/>
    <p:sldId id="364" r:id="rId43"/>
    <p:sldId id="372" r:id="rId44"/>
    <p:sldId id="365" r:id="rId45"/>
    <p:sldId id="366" r:id="rId46"/>
    <p:sldId id="370" r:id="rId47"/>
    <p:sldId id="378" r:id="rId48"/>
    <p:sldId id="377" r:id="rId49"/>
    <p:sldId id="325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DFD"/>
    <a:srgbClr val="0033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556" autoAdjust="0"/>
    <p:restoredTop sz="94660"/>
  </p:normalViewPr>
  <p:slideViewPr>
    <p:cSldViewPr snapToGrid="0">
      <p:cViewPr varScale="1">
        <p:scale>
          <a:sx n="62" d="100"/>
          <a:sy n="62" d="100"/>
        </p:scale>
        <p:origin x="68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130"/>
    </p:cViewPr>
  </p:sorter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5.xml" Id="rId26" /><Relationship Type="http://schemas.openxmlformats.org/officeDocument/2006/relationships/slide" Target="slides/slide38.xml" Id="rId39" /><Relationship Type="http://schemas.openxmlformats.org/officeDocument/2006/relationships/slide" Target="slides/slide20.xml" Id="rId21" /><Relationship Type="http://schemas.openxmlformats.org/officeDocument/2006/relationships/slide" Target="slides/slide33.xml" Id="rId34" /><Relationship Type="http://schemas.openxmlformats.org/officeDocument/2006/relationships/slide" Target="slides/slide41.xml" Id="rId42" /><Relationship Type="http://schemas.openxmlformats.org/officeDocument/2006/relationships/slide" Target="slides/slide46.xml" Id="rId47" /><Relationship Type="http://schemas.openxmlformats.org/officeDocument/2006/relationships/slide" Target="slides/slide49.xml" Id="rId50" /><Relationship Type="http://schemas.openxmlformats.org/officeDocument/2006/relationships/tableStyles" Target="tableStyles.xml" Id="rId55" /><Relationship Type="http://schemas.openxmlformats.org/officeDocument/2006/relationships/slide" Target="slides/slide6.xml" Id="rId7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28.xml" Id="rId29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openxmlformats.org/officeDocument/2006/relationships/slide" Target="slides/slide31.xml" Id="rId32" /><Relationship Type="http://schemas.openxmlformats.org/officeDocument/2006/relationships/slide" Target="slides/slide36.xml" Id="rId37" /><Relationship Type="http://schemas.openxmlformats.org/officeDocument/2006/relationships/slide" Target="slides/slide39.xml" Id="rId40" /><Relationship Type="http://schemas.openxmlformats.org/officeDocument/2006/relationships/slide" Target="slides/slide44.xml" Id="rId45" /><Relationship Type="http://schemas.openxmlformats.org/officeDocument/2006/relationships/viewProps" Target="viewProps.xml" Id="rId53" /><Relationship Type="http://schemas.openxmlformats.org/officeDocument/2006/relationships/slide" Target="slides/slide4.xml" Id="rId5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0.xml" Id="rId31" /><Relationship Type="http://schemas.openxmlformats.org/officeDocument/2006/relationships/slide" Target="slides/slide43.xml" Id="rId44" /><Relationship Type="http://schemas.openxmlformats.org/officeDocument/2006/relationships/presProps" Target="presProps.xml" Id="rId52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slide" Target="slides/slide26.xml" Id="rId27" /><Relationship Type="http://schemas.openxmlformats.org/officeDocument/2006/relationships/slide" Target="slides/slide29.xml" Id="rId30" /><Relationship Type="http://schemas.openxmlformats.org/officeDocument/2006/relationships/slide" Target="slides/slide34.xml" Id="rId35" /><Relationship Type="http://schemas.openxmlformats.org/officeDocument/2006/relationships/slide" Target="slides/slide42.xml" Id="rId43" /><Relationship Type="http://schemas.openxmlformats.org/officeDocument/2006/relationships/slide" Target="slides/slide47.xml" Id="rId48" /><Relationship Type="http://schemas.openxmlformats.org/officeDocument/2006/relationships/slide" Target="slides/slide7.xml" Id="rId8" /><Relationship Type="http://schemas.openxmlformats.org/officeDocument/2006/relationships/notesMaster" Target="notesMasters/notesMaster1.xml" Id="rId51" /><Relationship Type="http://schemas.openxmlformats.org/officeDocument/2006/relationships/slide" Target="slides/slide2.xml" Id="rId3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slide" Target="slides/slide32.xml" Id="rId33" /><Relationship Type="http://schemas.openxmlformats.org/officeDocument/2006/relationships/slide" Target="slides/slide37.xml" Id="rId38" /><Relationship Type="http://schemas.openxmlformats.org/officeDocument/2006/relationships/slide" Target="slides/slide45.xml" Id="rId46" /><Relationship Type="http://schemas.openxmlformats.org/officeDocument/2006/relationships/slide" Target="slides/slide19.xml" Id="rId20" /><Relationship Type="http://schemas.openxmlformats.org/officeDocument/2006/relationships/slide" Target="slides/slide40.xml" Id="rId41" /><Relationship Type="http://schemas.openxmlformats.org/officeDocument/2006/relationships/theme" Target="theme/theme1.xml" Id="rId54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slide" Target="slides/slide27.xml" Id="rId28" /><Relationship Type="http://schemas.openxmlformats.org/officeDocument/2006/relationships/slide" Target="slides/slide35.xml" Id="rId36" /><Relationship Type="http://schemas.openxmlformats.org/officeDocument/2006/relationships/slide" Target="slides/slide48.xml" Id="rId49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9AFE6-C719-4593-8FBB-D5FDC8744AA2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F13E3-B568-449D-9046-CCA6CB830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6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9250A7BD-825F-4B7A-B5B0-1F94ADA91F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25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71C9-B8BD-4539-AA08-908925049F21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3057-82EC-45CB-BDE6-8275B63E5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208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71C9-B8BD-4539-AA08-908925049F21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BFD7-C276-4659-83A7-8401DC8D4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6011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736671C9-B8BD-4539-AA08-908925049F21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A4E0BFD7-C276-4659-83A7-8401DC8D4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832354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71C9-B8BD-4539-AA08-908925049F21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BFD7-C276-4659-83A7-8401DC8D4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4145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6671C9-B8BD-4539-AA08-908925049F21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E0BFD7-C276-4659-83A7-8401DC8D4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184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71C9-B8BD-4539-AA08-908925049F21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BFD7-C276-4659-83A7-8401DC8D4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45621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71C9-B8BD-4539-AA08-908925049F21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BFD7-C276-4659-83A7-8401DC8D4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3944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71C9-B8BD-4539-AA08-908925049F21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BFD7-C276-4659-83A7-8401DC8D4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84015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71C9-B8BD-4539-AA08-908925049F21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BFD7-C276-4659-83A7-8401DC8D4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39474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71C9-B8BD-4539-AA08-908925049F21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BFD7-C276-4659-83A7-8401DC8D4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496848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71C9-B8BD-4539-AA08-908925049F21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BFD7-C276-4659-83A7-8401DC8D4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6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736671C9-B8BD-4539-AA08-908925049F21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A4E0BFD7-C276-4659-83A7-8401DC8D4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726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67FF09B7-8A7A-4EE7-A888-BF435087E5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0202" y="4783570"/>
            <a:ext cx="11471275" cy="17399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>
              <a:lnSpc>
                <a:spcPct val="80000"/>
              </a:lnSpc>
            </a:pPr>
            <a:br>
              <a:rPr lang="en-US" sz="6000" b="1" cap="none" spc="15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b="1" cap="none" spc="15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r>
              <a:rPr lang="en-US" sz="5300" b="1" cap="none" spc="15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experience</a:t>
            </a:r>
            <a:br>
              <a:rPr lang="en-US" sz="5300" cap="none" spc="15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cap="none" spc="15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David Kouba</a:t>
            </a:r>
            <a:r>
              <a:rPr lang="en-US" sz="4900" b="1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3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(JD, 2002; MA CMHC, 2018)</a:t>
            </a:r>
            <a:endParaRPr lang="en-US" sz="6000" cap="none" spc="15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 descr="" title="">
            <a:extLst>
              <a:ext uri="{FF2B5EF4-FFF2-40B4-BE49-F238E27FC236}">
                <a16:creationId xmlns:a16="http://schemas.microsoft.com/office/drawing/2014/main" id="{CFA43968-128C-4ACE-EE4F-9465E61CC35E}"/>
              </a:ext>
            </a:extLst>
          </p:cNvPr>
          <p:cNvSpPr txBox="1">
            <a:spLocks/>
          </p:cNvSpPr>
          <p:nvPr/>
        </p:nvSpPr>
        <p:spPr>
          <a:xfrm>
            <a:off x="959902" y="387583"/>
            <a:ext cx="10272196" cy="1296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6000" b="1" cap="none" spc="15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Health:  </a:t>
            </a:r>
            <a:br>
              <a:rPr lang="en-US" sz="6000" b="1" cap="none" spc="15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300" b="1" cap="none" spc="15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concepts,…</a:t>
            </a:r>
            <a:endParaRPr lang="en-US" sz="6000" cap="none" spc="15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" title="">
            <a:extLst>
              <a:ext uri="{FF2B5EF4-FFF2-40B4-BE49-F238E27FC236}">
                <a16:creationId xmlns:a16="http://schemas.microsoft.com/office/drawing/2014/main" id="{EEC44CD0-478B-07B3-C00D-BCF4489C6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2902"/>
            <a:ext cx="12192000" cy="331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20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67FF09B7-8A7A-4EE7-A888-BF435087E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attention in the profession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BDCFDEDF-81C8-AF3F-4558-ACE51E08E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318" y="2029265"/>
            <a:ext cx="10659035" cy="1849737"/>
          </a:xfrm>
        </p:spPr>
        <p:txBody>
          <a:bodyPr>
            <a:no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Efforts across the profession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94360" lvl="1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ABA 2017 National Task Force Report on Lawyer Well-Being (</a:t>
            </a: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ABA)</a:t>
            </a:r>
          </a:p>
          <a:p>
            <a:pPr marL="594360" lvl="1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ABA Task Force launches Well-Being Pledge</a:t>
            </a:r>
          </a:p>
          <a:p>
            <a:pPr marL="5943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Bar Association efforts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Efforts by employers</a:t>
            </a:r>
          </a:p>
          <a:p>
            <a:pPr marL="594360" lvl="1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Additional </a:t>
            </a:r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mental health benefits and resources; leave for mental health reasons</a:t>
            </a:r>
          </a:p>
          <a:p>
            <a:pPr marL="594360" lvl="1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Well-being committees and directors</a:t>
            </a:r>
          </a:p>
          <a:p>
            <a:pPr marL="5943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Bloomberg Law's Workload and Hours Surveys (2022/2023) - two areas stood out when they asked employees about benefits: mental health coverage and pantry service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Efforts by law schools</a:t>
            </a:r>
          </a:p>
          <a:p>
            <a:pPr marL="594360" lvl="1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Additional counseling services and resources</a:t>
            </a:r>
          </a:p>
          <a:p>
            <a:pPr marL="594360" lvl="1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rofessional identity and other courses</a:t>
            </a:r>
            <a:endParaRPr lang="en-US" sz="2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612656"/>
      </p:ext>
    </p:extLst>
  </p:cSld>
  <p:clrMapOvr>
    <a:masterClrMapping/>
  </p:clrMapOvr>
</p:sld>
</file>

<file path=ppt/slides/slide1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" title="">
            <a:extLst>
              <a:ext uri="{FF2B5EF4-FFF2-40B4-BE49-F238E27FC236}">
                <a16:creationId xmlns:a16="http://schemas.microsoft.com/office/drawing/2014/main" id="{93C1B3AC-7081-CA1A-BA4F-E230576A6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19" y="1986158"/>
            <a:ext cx="9620252" cy="416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 descr="" title="">
            <a:extLst>
              <a:ext uri="{FF2B5EF4-FFF2-40B4-BE49-F238E27FC236}">
                <a16:creationId xmlns:a16="http://schemas.microsoft.com/office/drawing/2014/main" id="{483AAE8F-BD7A-23F5-8090-6E48D5074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experiences</a:t>
            </a:r>
          </a:p>
        </p:txBody>
      </p:sp>
    </p:spTree>
    <p:extLst>
      <p:ext uri="{BB962C8B-B14F-4D97-AF65-F5344CB8AC3E}">
        <p14:creationId xmlns:p14="http://schemas.microsoft.com/office/powerpoint/2010/main" val="2201647061"/>
      </p:ext>
    </p:extLst>
  </p:cSld>
  <p:clrMapOvr>
    <a:masterClrMapping/>
  </p:clrMapOvr>
</p:sld>
</file>

<file path=ppt/slides/slide1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" title="">
            <a:extLst>
              <a:ext uri="{FF2B5EF4-FFF2-40B4-BE49-F238E27FC236}">
                <a16:creationId xmlns:a16="http://schemas.microsoft.com/office/drawing/2014/main" id="{75A07B43-3DAA-B6CE-28FE-DD43EEDBA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48" y="2081161"/>
            <a:ext cx="8870924" cy="44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" title="">
            <a:extLst>
              <a:ext uri="{FF2B5EF4-FFF2-40B4-BE49-F238E27FC236}">
                <a16:creationId xmlns:a16="http://schemas.microsoft.com/office/drawing/2014/main" id="{23ECD3D9-E522-0500-B207-76B39D1A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735" y="3660212"/>
            <a:ext cx="1854117" cy="291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 descr="" title="">
            <a:extLst>
              <a:ext uri="{FF2B5EF4-FFF2-40B4-BE49-F238E27FC236}">
                <a16:creationId xmlns:a16="http://schemas.microsoft.com/office/drawing/2014/main" id="{48D060A6-36F7-7089-3404-BEC01C6B1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day in the life</a:t>
            </a:r>
          </a:p>
        </p:txBody>
      </p:sp>
    </p:spTree>
    <p:extLst>
      <p:ext uri="{BB962C8B-B14F-4D97-AF65-F5344CB8AC3E}">
        <p14:creationId xmlns:p14="http://schemas.microsoft.com/office/powerpoint/2010/main" val="3324754068"/>
      </p:ext>
    </p:extLst>
  </p:cSld>
  <p:clrMapOvr>
    <a:masterClrMapping/>
  </p:clrMapOvr>
</p:sld>
</file>

<file path=ppt/slides/slide1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" title="">
            <a:extLst>
              <a:ext uri="{FF2B5EF4-FFF2-40B4-BE49-F238E27FC236}">
                <a16:creationId xmlns:a16="http://schemas.microsoft.com/office/drawing/2014/main" id="{6DD687A5-76B0-053F-98D7-587B9AC76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569" y="2079732"/>
            <a:ext cx="1377704" cy="445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 descr="" title="">
            <a:extLst>
              <a:ext uri="{FF2B5EF4-FFF2-40B4-BE49-F238E27FC236}">
                <a16:creationId xmlns:a16="http://schemas.microsoft.com/office/drawing/2014/main" id="{BC99E711-FFB4-6836-BFAA-ADB6121AB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Burnout </a:t>
            </a:r>
          </a:p>
        </p:txBody>
      </p:sp>
      <p:sp>
        <p:nvSpPr>
          <p:cNvPr id="4" name="Content Placeholder 2" descr="" title="">
            <a:extLst>
              <a:ext uri="{FF2B5EF4-FFF2-40B4-BE49-F238E27FC236}">
                <a16:creationId xmlns:a16="http://schemas.microsoft.com/office/drawing/2014/main" id="{AF01F2AA-4C6F-36BA-A3A9-9757C87DC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88" y="2011680"/>
            <a:ext cx="8881711" cy="1849737"/>
          </a:xfrm>
        </p:spPr>
        <p:txBody>
          <a:bodyPr>
            <a:noAutofit/>
          </a:bodyPr>
          <a:lstStyle/>
          <a:p>
            <a:pPr marL="365760" lvl="1" indent="0" algn="ctr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Brandon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43 year-old partner at mid-sized firm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Commercial real estate/hospitality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Practiced law for 17 years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115909"/>
      </p:ext>
    </p:extLst>
  </p:cSld>
  <p:clrMapOvr>
    <a:masterClrMapping/>
  </p:clrMapOvr>
</p:sld>
</file>

<file path=ppt/slides/slide1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" title="">
            <a:extLst>
              <a:ext uri="{FF2B5EF4-FFF2-40B4-BE49-F238E27FC236}">
                <a16:creationId xmlns:a16="http://schemas.microsoft.com/office/drawing/2014/main" id="{6DD687A5-76B0-053F-98D7-587B9AC76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569" y="2079732"/>
            <a:ext cx="1377704" cy="445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 descr="" title="">
            <a:extLst>
              <a:ext uri="{FF2B5EF4-FFF2-40B4-BE49-F238E27FC236}">
                <a16:creationId xmlns:a16="http://schemas.microsoft.com/office/drawing/2014/main" id="{BC99E711-FFB4-6836-BFAA-ADB6121AB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Burnout </a:t>
            </a:r>
          </a:p>
        </p:txBody>
      </p:sp>
      <p:sp>
        <p:nvSpPr>
          <p:cNvPr id="4" name="Content Placeholder 2" descr="" title="">
            <a:extLst>
              <a:ext uri="{FF2B5EF4-FFF2-40B4-BE49-F238E27FC236}">
                <a16:creationId xmlns:a16="http://schemas.microsoft.com/office/drawing/2014/main" id="{AF01F2AA-4C6F-36BA-A3A9-9757C87DC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88" y="2011680"/>
            <a:ext cx="8881711" cy="1849737"/>
          </a:xfrm>
        </p:spPr>
        <p:txBody>
          <a:bodyPr>
            <a:noAutofit/>
          </a:bodyPr>
          <a:lstStyle/>
          <a:p>
            <a:pPr marL="365760" lvl="1" indent="0" algn="ctr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Brandon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43 year-old partner at mid-sized firm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Commercial real estate/hospitality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Practiced law for 17 years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recent months, he’s lost interest in work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Cynical and negative about his job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Short-tempered and easily agitated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“Part of me no longer cares, part of me feels trapped”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309617"/>
      </p:ext>
    </p:extLst>
  </p:cSld>
  <p:clrMapOvr>
    <a:masterClrMapping/>
  </p:clrMapOvr>
</p:sld>
</file>

<file path=ppt/slides/slide1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" title="">
            <a:extLst>
              <a:ext uri="{FF2B5EF4-FFF2-40B4-BE49-F238E27FC236}">
                <a16:creationId xmlns:a16="http://schemas.microsoft.com/office/drawing/2014/main" id="{35E9866C-FC6B-6D14-CEFA-480D1BAB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Burnout:  signs and symptoms</a:t>
            </a:r>
          </a:p>
        </p:txBody>
      </p:sp>
      <p:sp>
        <p:nvSpPr>
          <p:cNvPr id="4" name="Content Placeholder 2" descr="" title="">
            <a:extLst>
              <a:ext uri="{FF2B5EF4-FFF2-40B4-BE49-F238E27FC236}">
                <a16:creationId xmlns:a16="http://schemas.microsoft.com/office/drawing/2014/main" id="{AF01F2AA-4C6F-36BA-A3A9-9757C87DC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083" y="2038149"/>
            <a:ext cx="9398758" cy="34025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defines burnout as “a syndrome conceptualized as resulting from chronic workplace stress that has not been successfully managed” characterized by three dimensions: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feelings of energy depletion or exhaustion;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increased mental distance from one’s job, or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feelings of negativism or cynicism related to one’s jo and reduced professional efficacy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70000"/>
              <a:buFontTx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Other symptoms include: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70000"/>
              <a:buFont typeface="Symbol" panose="05050102010706020507" pitchFamily="18" charset="2"/>
              <a:buChar char=""/>
            </a:pPr>
            <a:r>
              <a:rPr lang="x-none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Disengagement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70000"/>
              <a:buFont typeface="Symbol" panose="05050102010706020507" pitchFamily="18" charset="2"/>
              <a:buChar char=""/>
            </a:pPr>
            <a:r>
              <a:rPr lang="x-none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Blunted/distant emotions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70000"/>
              <a:buFont typeface="Symbol" panose="05050102010706020507" pitchFamily="18" charset="2"/>
              <a:buChar char=""/>
            </a:pPr>
            <a:r>
              <a:rPr lang="x-none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Sense of helplessness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70000"/>
              <a:buFont typeface="Symbol" panose="05050102010706020507" pitchFamily="18" charset="2"/>
              <a:buChar char=""/>
            </a:pPr>
            <a:r>
              <a:rPr lang="x-none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Loss of motivation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Content Placeholder 2" descr="" title="">
            <a:extLst>
              <a:ext uri="{FF2B5EF4-FFF2-40B4-BE49-F238E27FC236}">
                <a16:creationId xmlns:a16="http://schemas.microsoft.com/office/drawing/2014/main" id="{C1178175-209E-53BF-72FE-7BDAC707975B}"/>
              </a:ext>
            </a:extLst>
          </p:cNvPr>
          <p:cNvSpPr txBox="1">
            <a:spLocks/>
          </p:cNvSpPr>
          <p:nvPr/>
        </p:nvSpPr>
        <p:spPr>
          <a:xfrm>
            <a:off x="4837653" y="5156734"/>
            <a:ext cx="6760790" cy="3402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70000"/>
              <a:buFont typeface="Symbol" panose="05050102010706020507" pitchFamily="18" charset="2"/>
              <a:buChar char=""/>
            </a:pPr>
            <a:r>
              <a:rPr lang="x-none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Exhausted all the time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70000"/>
              <a:buFont typeface="Symbol" panose="05050102010706020507" pitchFamily="18" charset="2"/>
              <a:buChar char=""/>
            </a:pPr>
            <a:r>
              <a:rPr lang="x-none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Irritable or impatient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70000"/>
              <a:buFont typeface="Symbol" panose="05050102010706020507" pitchFamily="18" charset="2"/>
              <a:buChar char=""/>
            </a:pPr>
            <a:r>
              <a:rPr lang="x-none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Lack of satisfaction </a:t>
            </a:r>
            <a:b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x-none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from achievements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4" descr="" title="">
            <a:extLst>
              <a:ext uri="{FF2B5EF4-FFF2-40B4-BE49-F238E27FC236}">
                <a16:creationId xmlns:a16="http://schemas.microsoft.com/office/drawing/2014/main" id="{3A978CCB-CE02-B47F-FA42-5C68AF3F4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569" y="2079732"/>
            <a:ext cx="1377704" cy="445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964954"/>
      </p:ext>
    </p:extLst>
  </p:cSld>
  <p:clrMapOvr>
    <a:masterClrMapping/>
  </p:clrMapOvr>
</p:sld>
</file>

<file path=ppt/slides/slide1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" title="">
            <a:extLst>
              <a:ext uri="{FF2B5EF4-FFF2-40B4-BE49-F238E27FC236}">
                <a16:creationId xmlns:a16="http://schemas.microsoft.com/office/drawing/2014/main" id="{35E9866C-FC6B-6D14-CEFA-480D1BAB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Burnout:  prevalence among attorneys</a:t>
            </a:r>
          </a:p>
        </p:txBody>
      </p:sp>
      <p:sp>
        <p:nvSpPr>
          <p:cNvPr id="4" name="Content Placeholder 2" descr="" title="">
            <a:extLst>
              <a:ext uri="{FF2B5EF4-FFF2-40B4-BE49-F238E27FC236}">
                <a16:creationId xmlns:a16="http://schemas.microsoft.com/office/drawing/2014/main" id="{AF01F2AA-4C6F-36BA-A3A9-9757C87DC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10" y="2011680"/>
            <a:ext cx="10044276" cy="1849737"/>
          </a:xfrm>
        </p:spPr>
        <p:txBody>
          <a:bodyPr>
            <a:noAutofit/>
          </a:bodyPr>
          <a:lstStyle/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Bloomberg Law (2023)</a:t>
            </a: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“average amount of time attorneys said they felt burned out in their jobs” was 48% </a:t>
            </a: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56% of female respondents </a:t>
            </a: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41% of male respondents</a:t>
            </a: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Massachusetts survey (2022) </a:t>
            </a: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77% of lawyers reported burnout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86% of female lawyers reported burnout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70% of male lawyers reported burnout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Utah survey (2022) </a:t>
            </a: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75% overall burnout.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4" descr="" title="">
            <a:extLst>
              <a:ext uri="{FF2B5EF4-FFF2-40B4-BE49-F238E27FC236}">
                <a16:creationId xmlns:a16="http://schemas.microsoft.com/office/drawing/2014/main" id="{7C0ADECA-0537-CA94-B816-3A9E61F17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569" y="2079732"/>
            <a:ext cx="1377704" cy="445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358284"/>
      </p:ext>
    </p:extLst>
  </p:cSld>
  <p:clrMapOvr>
    <a:masterClrMapping/>
  </p:clrMapOvr>
</p:sld>
</file>

<file path=ppt/slides/slide1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" title="">
            <a:extLst>
              <a:ext uri="{FF2B5EF4-FFF2-40B4-BE49-F238E27FC236}">
                <a16:creationId xmlns:a16="http://schemas.microsoft.com/office/drawing/2014/main" id="{C023618F-879E-62B2-50B3-7DF33117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Burnout:  treatment and care</a:t>
            </a:r>
          </a:p>
        </p:txBody>
      </p:sp>
      <p:sp>
        <p:nvSpPr>
          <p:cNvPr id="4" name="Content Placeholder 2" descr="" title="">
            <a:extLst>
              <a:ext uri="{FF2B5EF4-FFF2-40B4-BE49-F238E27FC236}">
                <a16:creationId xmlns:a16="http://schemas.microsoft.com/office/drawing/2014/main" id="{AF01F2AA-4C6F-36BA-A3A9-9757C87DC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940" y="2199810"/>
            <a:ext cx="9150583" cy="1849737"/>
          </a:xfrm>
        </p:spPr>
        <p:txBody>
          <a:bodyPr>
            <a:noAutofit/>
          </a:bodyPr>
          <a:lstStyle/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Strategies for addressing burnout: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Admit burnout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Rely on co-workers/support system </a:t>
            </a: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 boundaries </a:t>
            </a: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 on improving overall health and physical well-being </a:t>
            </a: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 a break (if possible) or make changes in routine</a:t>
            </a: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Adjust expectations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time for things that make you happy/hobbies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Professional help/therapy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4" descr="" title="">
            <a:extLst>
              <a:ext uri="{FF2B5EF4-FFF2-40B4-BE49-F238E27FC236}">
                <a16:creationId xmlns:a16="http://schemas.microsoft.com/office/drawing/2014/main" id="{DC8FA025-C13B-1FA9-5F46-35C5454B1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569" y="2079732"/>
            <a:ext cx="1377704" cy="445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358312"/>
      </p:ext>
    </p:extLst>
  </p:cSld>
  <p:clrMapOvr>
    <a:masterClrMapping/>
  </p:clrMapOvr>
</p:sld>
</file>

<file path=ppt/slides/slide1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" title="">
            <a:extLst>
              <a:ext uri="{FF2B5EF4-FFF2-40B4-BE49-F238E27FC236}">
                <a16:creationId xmlns:a16="http://schemas.microsoft.com/office/drawing/2014/main" id="{5E470232-63DB-D284-FF49-F42964A0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Anxiety</a:t>
            </a:r>
          </a:p>
        </p:txBody>
      </p:sp>
      <p:pic>
        <p:nvPicPr>
          <p:cNvPr id="10" name="Picture 2" descr="" title="">
            <a:extLst>
              <a:ext uri="{FF2B5EF4-FFF2-40B4-BE49-F238E27FC236}">
                <a16:creationId xmlns:a16="http://schemas.microsoft.com/office/drawing/2014/main" id="{C2E15547-4A8A-A192-8FB8-DFA3265B6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r="3720"/>
          <a:stretch/>
        </p:blipFill>
        <p:spPr bwMode="auto">
          <a:xfrm>
            <a:off x="495300" y="2447397"/>
            <a:ext cx="2552700" cy="349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 descr="" title="">
            <a:extLst>
              <a:ext uri="{FF2B5EF4-FFF2-40B4-BE49-F238E27FC236}">
                <a16:creationId xmlns:a16="http://schemas.microsoft.com/office/drawing/2014/main" id="{76B21C69-D021-7B4F-DB85-D217EE9C2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0324" y="2142255"/>
            <a:ext cx="8186376" cy="1849737"/>
          </a:xfrm>
        </p:spPr>
        <p:txBody>
          <a:bodyPr>
            <a:noAutofit/>
          </a:bodyPr>
          <a:lstStyle/>
          <a:p>
            <a:pPr marL="365760" lvl="1" indent="0" algn="ctr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Alex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27 year-old associate at mid-sized firm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Products liability litigation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Practiced law for less than a 1 year</a:t>
            </a:r>
          </a:p>
          <a:p>
            <a:pPr marL="365760" lvl="1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99439"/>
      </p:ext>
    </p:extLst>
  </p:cSld>
  <p:clrMapOvr>
    <a:masterClrMapping/>
  </p:clrMapOvr>
</p:sld>
</file>

<file path=ppt/slides/slide1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" title="">
            <a:extLst>
              <a:ext uri="{FF2B5EF4-FFF2-40B4-BE49-F238E27FC236}">
                <a16:creationId xmlns:a16="http://schemas.microsoft.com/office/drawing/2014/main" id="{5E470232-63DB-D284-FF49-F42964A0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Anxiety</a:t>
            </a:r>
          </a:p>
        </p:txBody>
      </p:sp>
      <p:sp>
        <p:nvSpPr>
          <p:cNvPr id="5" name="Content Placeholder 2" descr="" title="">
            <a:extLst>
              <a:ext uri="{FF2B5EF4-FFF2-40B4-BE49-F238E27FC236}">
                <a16:creationId xmlns:a16="http://schemas.microsoft.com/office/drawing/2014/main" id="{76B21C69-D021-7B4F-DB85-D217EE9C2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8705" y="2142256"/>
            <a:ext cx="8165945" cy="1849737"/>
          </a:xfrm>
        </p:spPr>
        <p:txBody>
          <a:bodyPr>
            <a:noAutofit/>
          </a:bodyPr>
          <a:lstStyle/>
          <a:p>
            <a:pPr marL="365760" lvl="1" indent="0" algn="ctr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Alex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27 year-old associate at mid-sized firm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Products liability litigation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Practiced law for less than a 1 year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Feels like an “imposter” at work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Worries about job performance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Difficulty sleeping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Experiences mind-racing and physical symptoms when going to or thinking about work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2" descr="" title="">
            <a:extLst>
              <a:ext uri="{FF2B5EF4-FFF2-40B4-BE49-F238E27FC236}">
                <a16:creationId xmlns:a16="http://schemas.microsoft.com/office/drawing/2014/main" id="{206D2AF9-058C-FCF9-78BC-9E72E6239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50" y="3566002"/>
            <a:ext cx="3007822" cy="300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876378"/>
      </p:ext>
    </p:extLst>
  </p:cSld>
  <p:clrMapOvr>
    <a:masterClrMapping/>
  </p:clrMapOvr>
</p:sld>
</file>

<file path=ppt/slides/slide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" title="">
            <a:extLst>
              <a:ext uri="{FF2B5EF4-FFF2-40B4-BE49-F238E27FC236}">
                <a16:creationId xmlns:a16="http://schemas.microsoft.com/office/drawing/2014/main" id="{313A3E9F-D824-3375-1CDC-799F3F44B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007" y="2801604"/>
            <a:ext cx="5005992" cy="327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" title="">
            <a:extLst>
              <a:ext uri="{FF2B5EF4-FFF2-40B4-BE49-F238E27FC236}">
                <a16:creationId xmlns:a16="http://schemas.microsoft.com/office/drawing/2014/main" id="{23ECD3D9-E522-0500-B207-76B39D1A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951" y="5133158"/>
            <a:ext cx="1041011" cy="163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 descr="" title="">
            <a:extLst>
              <a:ext uri="{FF2B5EF4-FFF2-40B4-BE49-F238E27FC236}">
                <a16:creationId xmlns:a16="http://schemas.microsoft.com/office/drawing/2014/main" id="{48D060A6-36F7-7089-3404-BEC01C6B1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vs. individual</a:t>
            </a:r>
          </a:p>
        </p:txBody>
      </p:sp>
      <p:pic>
        <p:nvPicPr>
          <p:cNvPr id="2" name="Picture 2" descr="" title="">
            <a:extLst>
              <a:ext uri="{FF2B5EF4-FFF2-40B4-BE49-F238E27FC236}">
                <a16:creationId xmlns:a16="http://schemas.microsoft.com/office/drawing/2014/main" id="{983E8A23-44B6-BB52-0D00-94B151323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19" y="2801604"/>
            <a:ext cx="3273257" cy="327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 descr="" title="">
            <a:extLst>
              <a:ext uri="{FF2B5EF4-FFF2-40B4-BE49-F238E27FC236}">
                <a16:creationId xmlns:a16="http://schemas.microsoft.com/office/drawing/2014/main" id="{C9C2B741-1582-48A0-B4A0-E5AA54FFBC47}"/>
              </a:ext>
            </a:extLst>
          </p:cNvPr>
          <p:cNvSpPr txBox="1">
            <a:spLocks/>
          </p:cNvSpPr>
          <p:nvPr/>
        </p:nvSpPr>
        <p:spPr>
          <a:xfrm>
            <a:off x="736427" y="1544656"/>
            <a:ext cx="4206239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concepts</a:t>
            </a:r>
          </a:p>
        </p:txBody>
      </p:sp>
      <p:sp>
        <p:nvSpPr>
          <p:cNvPr id="6" name="Title 1" descr="" title="">
            <a:extLst>
              <a:ext uri="{FF2B5EF4-FFF2-40B4-BE49-F238E27FC236}">
                <a16:creationId xmlns:a16="http://schemas.microsoft.com/office/drawing/2014/main" id="{5495500D-510A-08E8-113A-BA3907690A94}"/>
              </a:ext>
            </a:extLst>
          </p:cNvPr>
          <p:cNvSpPr txBox="1">
            <a:spLocks/>
          </p:cNvSpPr>
          <p:nvPr/>
        </p:nvSpPr>
        <p:spPr>
          <a:xfrm>
            <a:off x="5820998" y="1542890"/>
            <a:ext cx="5356856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experience</a:t>
            </a:r>
          </a:p>
        </p:txBody>
      </p:sp>
    </p:spTree>
    <p:extLst>
      <p:ext uri="{BB962C8B-B14F-4D97-AF65-F5344CB8AC3E}">
        <p14:creationId xmlns:p14="http://schemas.microsoft.com/office/powerpoint/2010/main" val="798636333"/>
      </p:ext>
    </p:extLst>
  </p:cSld>
  <p:clrMapOvr>
    <a:masterClrMapping/>
  </p:clrMapOvr>
</p:sld>
</file>

<file path=ppt/slides/slide2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" title="">
            <a:extLst>
              <a:ext uri="{FF2B5EF4-FFF2-40B4-BE49-F238E27FC236}">
                <a16:creationId xmlns:a16="http://schemas.microsoft.com/office/drawing/2014/main" id="{5E470232-63DB-D284-FF49-F42964A0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Anxiety and anxiety disorders</a:t>
            </a:r>
          </a:p>
        </p:txBody>
      </p:sp>
      <p:sp>
        <p:nvSpPr>
          <p:cNvPr id="6" name="Content Placeholder 2" descr="" title="">
            <a:extLst>
              <a:ext uri="{FF2B5EF4-FFF2-40B4-BE49-F238E27FC236}">
                <a16:creationId xmlns:a16="http://schemas.microsoft.com/office/drawing/2014/main" id="{E940C67A-F2A3-708F-4045-AAE7079E4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172" y="1937086"/>
            <a:ext cx="8446407" cy="2165684"/>
          </a:xfrm>
        </p:spPr>
        <p:txBody>
          <a:bodyPr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  <a:tabLst>
                <a:tab pos="2276475" algn="l"/>
              </a:tabLst>
            </a:pPr>
            <a:r>
              <a:rPr lang="x-none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Anxiety</a:t>
            </a:r>
            <a:endParaRPr lang="en-US" sz="2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2276475" algn="l"/>
              </a:tabLst>
            </a:pP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x-none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eeling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x-none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 worry caused by perceived threats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2276475" algn="l"/>
              </a:tabLst>
            </a:pP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Some</a:t>
            </a:r>
            <a:r>
              <a:rPr lang="x-none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anxiety is normal part of life.  </a:t>
            </a:r>
            <a:endParaRPr lang="en-US" sz="2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ctr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s.</a:t>
            </a: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x-none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nxiety disorder</a:t>
            </a:r>
            <a:endParaRPr lang="en-US" sz="2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x-none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ntense, excessive, and persistent worry and fear </a:t>
            </a:r>
            <a:endParaRPr lang="en-US" sz="2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" title="">
            <a:extLst>
              <a:ext uri="{FF2B5EF4-FFF2-40B4-BE49-F238E27FC236}">
                <a16:creationId xmlns:a16="http://schemas.microsoft.com/office/drawing/2014/main" id="{66E52395-733F-00C3-4F29-08B1A39D7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50" y="3566002"/>
            <a:ext cx="3007822" cy="300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263405"/>
      </p:ext>
    </p:extLst>
  </p:cSld>
  <p:clrMapOvr>
    <a:masterClrMapping/>
  </p:clrMapOvr>
</p:sld>
</file>

<file path=ppt/slides/slide2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" title="">
            <a:extLst>
              <a:ext uri="{FF2B5EF4-FFF2-40B4-BE49-F238E27FC236}">
                <a16:creationId xmlns:a16="http://schemas.microsoft.com/office/drawing/2014/main" id="{5E470232-63DB-D284-FF49-F42964A0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Anxiety and anxiety disorders</a:t>
            </a:r>
          </a:p>
        </p:txBody>
      </p:sp>
      <p:sp>
        <p:nvSpPr>
          <p:cNvPr id="6" name="Content Placeholder 2" descr="" title="">
            <a:extLst>
              <a:ext uri="{FF2B5EF4-FFF2-40B4-BE49-F238E27FC236}">
                <a16:creationId xmlns:a16="http://schemas.microsoft.com/office/drawing/2014/main" id="{E940C67A-F2A3-708F-4045-AAE7079E4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660" y="1970337"/>
            <a:ext cx="8712994" cy="2165684"/>
          </a:xfrm>
        </p:spPr>
        <p:txBody>
          <a:bodyPr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x-none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nxiety disorder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x-none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ost common mental illness worldwide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71500" lvl="1" indent="-3429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More than </a:t>
            </a:r>
            <a:r>
              <a:rPr lang="x-none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in 6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U.S.</a:t>
            </a:r>
            <a:r>
              <a:rPr lang="x-none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adults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Half of those </a:t>
            </a:r>
            <a:r>
              <a:rPr lang="x-none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 anxiety experience first episode by age 11.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x-none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Highly treatable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. . . </a:t>
            </a:r>
            <a:r>
              <a:rPr lang="en-US" sz="280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but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x-none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only 1/3 of receive treatment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2" descr="" title="">
            <a:extLst>
              <a:ext uri="{FF2B5EF4-FFF2-40B4-BE49-F238E27FC236}">
                <a16:creationId xmlns:a16="http://schemas.microsoft.com/office/drawing/2014/main" id="{431335BB-7AF0-2E55-E9A0-5809667B2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50" y="3566002"/>
            <a:ext cx="3007822" cy="300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333869"/>
      </p:ext>
    </p:extLst>
  </p:cSld>
  <p:clrMapOvr>
    <a:masterClrMapping/>
  </p:clrMapOvr>
</p:sld>
</file>

<file path=ppt/slides/slide2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" title="">
            <a:extLst>
              <a:ext uri="{FF2B5EF4-FFF2-40B4-BE49-F238E27FC236}">
                <a16:creationId xmlns:a16="http://schemas.microsoft.com/office/drawing/2014/main" id="{5E470232-63DB-D284-FF49-F42964A0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Anxiety:  signs and symptoms</a:t>
            </a:r>
          </a:p>
        </p:txBody>
      </p:sp>
      <p:sp>
        <p:nvSpPr>
          <p:cNvPr id="5" name="Content Placeholder 2" descr="" title="">
            <a:extLst>
              <a:ext uri="{FF2B5EF4-FFF2-40B4-BE49-F238E27FC236}">
                <a16:creationId xmlns:a16="http://schemas.microsoft.com/office/drawing/2014/main" id="{B527BB84-91A0-0CAA-9B3E-3EAA0F07893B}"/>
              </a:ext>
            </a:extLst>
          </p:cNvPr>
          <p:cNvSpPr txBox="1">
            <a:spLocks/>
          </p:cNvSpPr>
          <p:nvPr/>
        </p:nvSpPr>
        <p:spPr>
          <a:xfrm>
            <a:off x="4023662" y="2234487"/>
            <a:ext cx="7228538" cy="1753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x-none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Feeling nervous, restless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x-none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or tense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x-none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ense of impending danger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or </a:t>
            </a:r>
            <a:r>
              <a:rPr lang="x-none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doom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x-none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Having an increased heart rate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Rapid breathing </a:t>
            </a:r>
            <a:r>
              <a:rPr lang="x-none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(hyperventilation)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x-none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Sweating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x-none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Trembling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x-none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Feeling weak or tired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x-none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Trouble concentrating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x-none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Having trouble sleeping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Avoiding </a:t>
            </a:r>
            <a:r>
              <a:rPr lang="x-none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things 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that </a:t>
            </a:r>
            <a:r>
              <a:rPr lang="x-none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trigger anxiety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3" name="Picture 2" descr="" title="">
            <a:extLst>
              <a:ext uri="{FF2B5EF4-FFF2-40B4-BE49-F238E27FC236}">
                <a16:creationId xmlns:a16="http://schemas.microsoft.com/office/drawing/2014/main" id="{B58CFD9C-C1D0-1B9B-8576-A745547DE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50" y="3566002"/>
            <a:ext cx="3007822" cy="300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964120"/>
      </p:ext>
    </p:extLst>
  </p:cSld>
  <p:clrMapOvr>
    <a:masterClrMapping/>
  </p:clrMapOvr>
</p:sld>
</file>

<file path=ppt/slides/slide2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" title="">
            <a:extLst>
              <a:ext uri="{FF2B5EF4-FFF2-40B4-BE49-F238E27FC236}">
                <a16:creationId xmlns:a16="http://schemas.microsoft.com/office/drawing/2014/main" id="{5E470232-63DB-D284-FF49-F42964A0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Anxiety and anxiety disorders</a:t>
            </a:r>
          </a:p>
        </p:txBody>
      </p:sp>
      <p:sp>
        <p:nvSpPr>
          <p:cNvPr id="6" name="Content Placeholder 2" descr="" title="">
            <a:extLst>
              <a:ext uri="{FF2B5EF4-FFF2-40B4-BE49-F238E27FC236}">
                <a16:creationId xmlns:a16="http://schemas.microsoft.com/office/drawing/2014/main" id="{E940C67A-F2A3-708F-4045-AAE7079E4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172" y="1937086"/>
            <a:ext cx="8029478" cy="2165684"/>
          </a:xfrm>
        </p:spPr>
        <p:txBody>
          <a:bodyPr>
            <a:noAutofit/>
          </a:bodyPr>
          <a:lstStyle/>
          <a:p>
            <a:pPr marL="0" marR="0" lvl="0" indent="0" algn="ctr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Panic attacks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udden periods of intense fear that come on quickly and reach their peak within minutes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experience heart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palpitations, sweating, trembling or shaking, sensations of shortness of breath, choking feelings of impending doom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feel like a heart attack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" title="">
            <a:extLst>
              <a:ext uri="{FF2B5EF4-FFF2-40B4-BE49-F238E27FC236}">
                <a16:creationId xmlns:a16="http://schemas.microsoft.com/office/drawing/2014/main" id="{431335BB-7AF0-2E55-E9A0-5809667B2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50" y="3566002"/>
            <a:ext cx="3007822" cy="300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884198"/>
      </p:ext>
    </p:extLst>
  </p:cSld>
  <p:clrMapOvr>
    <a:masterClrMapping/>
  </p:clrMapOvr>
</p:sld>
</file>

<file path=ppt/slides/slide2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" title="">
            <a:extLst>
              <a:ext uri="{FF2B5EF4-FFF2-40B4-BE49-F238E27FC236}">
                <a16:creationId xmlns:a16="http://schemas.microsoft.com/office/drawing/2014/main" id="{5E470232-63DB-D284-FF49-F42964A0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Anxiety:  treatment and care</a:t>
            </a:r>
          </a:p>
        </p:txBody>
      </p:sp>
      <p:sp>
        <p:nvSpPr>
          <p:cNvPr id="4" name="Content Placeholder 2" descr="" title="">
            <a:extLst>
              <a:ext uri="{FF2B5EF4-FFF2-40B4-BE49-F238E27FC236}">
                <a16:creationId xmlns:a16="http://schemas.microsoft.com/office/drawing/2014/main" id="{F7A7561C-69D2-26D4-AB78-1FC901189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858" y="2286000"/>
            <a:ext cx="7454090" cy="1849737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Psychotherapy and counseling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Self-help platforms and exercises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Lifestyle changes (physical activity, stress management, sleep and healthy diet)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Learn about your disorder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Identify triggers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Keep a journal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Socialize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Medication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 descr="" title="">
            <a:extLst>
              <a:ext uri="{FF2B5EF4-FFF2-40B4-BE49-F238E27FC236}">
                <a16:creationId xmlns:a16="http://schemas.microsoft.com/office/drawing/2014/main" id="{9033EEB5-D6DC-E631-E87D-DBCDE8461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50" y="3566002"/>
            <a:ext cx="3007822" cy="300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867479"/>
      </p:ext>
    </p:extLst>
  </p:cSld>
  <p:clrMapOvr>
    <a:masterClrMapping/>
  </p:clrMapOvr>
</p:sld>
</file>

<file path=ppt/slides/slide2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" title="">
            <a:extLst>
              <a:ext uri="{FF2B5EF4-FFF2-40B4-BE49-F238E27FC236}">
                <a16:creationId xmlns:a16="http://schemas.microsoft.com/office/drawing/2014/main" id="{75A07B43-3DAA-B6CE-28FE-DD43EEDBA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61" y="2081161"/>
            <a:ext cx="8870924" cy="44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" title="">
            <a:extLst>
              <a:ext uri="{FF2B5EF4-FFF2-40B4-BE49-F238E27FC236}">
                <a16:creationId xmlns:a16="http://schemas.microsoft.com/office/drawing/2014/main" id="{23ECD3D9-E522-0500-B207-76B39D1A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488" y="3660212"/>
            <a:ext cx="1854117" cy="291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 descr="" title="">
            <a:extLst>
              <a:ext uri="{FF2B5EF4-FFF2-40B4-BE49-F238E27FC236}">
                <a16:creationId xmlns:a16="http://schemas.microsoft.com/office/drawing/2014/main" id="{48D060A6-36F7-7089-3404-BEC01C6B1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day in the life</a:t>
            </a:r>
          </a:p>
        </p:txBody>
      </p:sp>
    </p:spTree>
    <p:extLst>
      <p:ext uri="{BB962C8B-B14F-4D97-AF65-F5344CB8AC3E}">
        <p14:creationId xmlns:p14="http://schemas.microsoft.com/office/powerpoint/2010/main" val="3450728099"/>
      </p:ext>
    </p:extLst>
  </p:cSld>
  <p:clrMapOvr>
    <a:masterClrMapping/>
  </p:clrMapOvr>
</p:sld>
</file>

<file path=ppt/slides/slide2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" title="">
            <a:extLst>
              <a:ext uri="{FF2B5EF4-FFF2-40B4-BE49-F238E27FC236}">
                <a16:creationId xmlns:a16="http://schemas.microsoft.com/office/drawing/2014/main" id="{5E470232-63DB-D284-FF49-F42964A0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Depression</a:t>
            </a:r>
          </a:p>
        </p:txBody>
      </p:sp>
      <p:pic>
        <p:nvPicPr>
          <p:cNvPr id="1028" name="Picture 4" descr="" title="">
            <a:extLst>
              <a:ext uri="{FF2B5EF4-FFF2-40B4-BE49-F238E27FC236}">
                <a16:creationId xmlns:a16="http://schemas.microsoft.com/office/drawing/2014/main" id="{BA8FAA0D-C2B9-D95A-2C42-2924573CA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" r="3402" b="-685"/>
          <a:stretch/>
        </p:blipFill>
        <p:spPr bwMode="auto">
          <a:xfrm>
            <a:off x="9264316" y="2358575"/>
            <a:ext cx="2521284" cy="378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 descr="" title="">
            <a:extLst>
              <a:ext uri="{FF2B5EF4-FFF2-40B4-BE49-F238E27FC236}">
                <a16:creationId xmlns:a16="http://schemas.microsoft.com/office/drawing/2014/main" id="{EEE53380-555E-8A30-8004-D5F983FE5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13" y="1953492"/>
            <a:ext cx="8881711" cy="1849737"/>
          </a:xfrm>
        </p:spPr>
        <p:txBody>
          <a:bodyPr>
            <a:noAutofit/>
          </a:bodyPr>
          <a:lstStyle/>
          <a:p>
            <a:pPr marL="365760" lvl="1" indent="0" algn="ctr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Dean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47 year-old law school professor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Practiced for 5 years; taught for the last 18</a:t>
            </a:r>
          </a:p>
          <a:p>
            <a:pPr marL="365760" lvl="1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404857"/>
      </p:ext>
    </p:extLst>
  </p:cSld>
  <p:clrMapOvr>
    <a:masterClrMapping/>
  </p:clrMapOvr>
</p:sld>
</file>

<file path=ppt/slides/slide2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" title="">
            <a:extLst>
              <a:ext uri="{FF2B5EF4-FFF2-40B4-BE49-F238E27FC236}">
                <a16:creationId xmlns:a16="http://schemas.microsoft.com/office/drawing/2014/main" id="{5E470232-63DB-D284-FF49-F42964A0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Depression</a:t>
            </a:r>
          </a:p>
        </p:txBody>
      </p:sp>
      <p:pic>
        <p:nvPicPr>
          <p:cNvPr id="1028" name="Picture 4" descr="" title="">
            <a:extLst>
              <a:ext uri="{FF2B5EF4-FFF2-40B4-BE49-F238E27FC236}">
                <a16:creationId xmlns:a16="http://schemas.microsoft.com/office/drawing/2014/main" id="{BA8FAA0D-C2B9-D95A-2C42-2924573CA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" r="3402" b="-685"/>
          <a:stretch/>
        </p:blipFill>
        <p:spPr bwMode="auto">
          <a:xfrm>
            <a:off x="9264316" y="2358575"/>
            <a:ext cx="2521284" cy="378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 descr="" title="">
            <a:extLst>
              <a:ext uri="{FF2B5EF4-FFF2-40B4-BE49-F238E27FC236}">
                <a16:creationId xmlns:a16="http://schemas.microsoft.com/office/drawing/2014/main" id="{EEE53380-555E-8A30-8004-D5F983FE5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13" y="1953492"/>
            <a:ext cx="8881711" cy="1849737"/>
          </a:xfrm>
        </p:spPr>
        <p:txBody>
          <a:bodyPr>
            <a:noAutofit/>
          </a:bodyPr>
          <a:lstStyle/>
          <a:p>
            <a:pPr marL="365760" lvl="1" indent="0" algn="ctr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Dean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47 year-old law school professor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Practiced for 5 years; taught for the last 18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Lost his father after long illness 3 years ago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Experienced constant feelings of sadness and frequent rumination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Lost interest in socializing and other activities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Appearance and diet progressively declined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Used counseling and medication to treat symptoms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17907"/>
      </p:ext>
    </p:extLst>
  </p:cSld>
  <p:clrMapOvr>
    <a:masterClrMapping/>
  </p:clrMapOvr>
</p:sld>
</file>

<file path=ppt/slides/slide2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" title="">
            <a:extLst>
              <a:ext uri="{FF2B5EF4-FFF2-40B4-BE49-F238E27FC236}">
                <a16:creationId xmlns:a16="http://schemas.microsoft.com/office/drawing/2014/main" id="{5E470232-63DB-D284-FF49-F42964A0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Depression:  signs and symptoms</a:t>
            </a:r>
          </a:p>
        </p:txBody>
      </p:sp>
      <p:sp>
        <p:nvSpPr>
          <p:cNvPr id="4" name="Content Placeholder 2" descr="" title="">
            <a:extLst>
              <a:ext uri="{FF2B5EF4-FFF2-40B4-BE49-F238E27FC236}">
                <a16:creationId xmlns:a16="http://schemas.microsoft.com/office/drawing/2014/main" id="{F7A7561C-69D2-26D4-AB78-1FC901189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446" y="2035743"/>
            <a:ext cx="3902607" cy="1849737"/>
          </a:xfrm>
        </p:spPr>
        <p:txBody>
          <a:bodyPr>
            <a:noAutofit/>
          </a:bodyPr>
          <a:lstStyle/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Persistent feelings of sadness</a:t>
            </a: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x-non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Irritability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x-non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Fatigue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x-non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Lack of concentration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x-non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Huge or no appetite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Hopeless </a:t>
            </a:r>
            <a:r>
              <a:rPr lang="x-non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feelings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x-non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Lack of sleep or sleeping all the time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Content Placeholder 2" descr="" title="">
            <a:extLst>
              <a:ext uri="{FF2B5EF4-FFF2-40B4-BE49-F238E27FC236}">
                <a16:creationId xmlns:a16="http://schemas.microsoft.com/office/drawing/2014/main" id="{05F2130D-9FAB-5F0F-3301-81133DD8FA93}"/>
              </a:ext>
            </a:extLst>
          </p:cNvPr>
          <p:cNvSpPr txBox="1">
            <a:spLocks/>
          </p:cNvSpPr>
          <p:nvPr/>
        </p:nvSpPr>
        <p:spPr>
          <a:xfrm>
            <a:off x="4874612" y="2059807"/>
            <a:ext cx="4389704" cy="1849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x-none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Physical pain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x-none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Isolation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x-none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adness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x-none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Loss of interest / pleasure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x-none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Suicidal thoughts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x-none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Empty feelings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numbness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x-none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Inability to function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</a:t>
            </a:r>
            <a:r>
              <a:rPr lang="x-none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meet obligations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4" descr="" title="">
            <a:extLst>
              <a:ext uri="{FF2B5EF4-FFF2-40B4-BE49-F238E27FC236}">
                <a16:creationId xmlns:a16="http://schemas.microsoft.com/office/drawing/2014/main" id="{EDEFC0AC-7838-77F4-429F-2ECECAA6D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" r="3402" b="-685"/>
          <a:stretch/>
        </p:blipFill>
        <p:spPr bwMode="auto">
          <a:xfrm>
            <a:off x="9264316" y="2358575"/>
            <a:ext cx="2521284" cy="378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237240"/>
      </p:ext>
    </p:extLst>
  </p:cSld>
  <p:clrMapOvr>
    <a:masterClrMapping/>
  </p:clrMapOvr>
</p:sld>
</file>

<file path=ppt/slides/slide2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" title="">
            <a:extLst>
              <a:ext uri="{FF2B5EF4-FFF2-40B4-BE49-F238E27FC236}">
                <a16:creationId xmlns:a16="http://schemas.microsoft.com/office/drawing/2014/main" id="{5E470232-63DB-D284-FF49-F42964A0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Depression:  treatment and care</a:t>
            </a:r>
          </a:p>
        </p:txBody>
      </p:sp>
      <p:sp>
        <p:nvSpPr>
          <p:cNvPr id="4" name="Content Placeholder 2" descr="" title="">
            <a:extLst>
              <a:ext uri="{FF2B5EF4-FFF2-40B4-BE49-F238E27FC236}">
                <a16:creationId xmlns:a16="http://schemas.microsoft.com/office/drawing/2014/main" id="{F7A7561C-69D2-26D4-AB78-1FC901189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446" y="2035743"/>
            <a:ext cx="7454090" cy="1849737"/>
          </a:xfrm>
        </p:spPr>
        <p:txBody>
          <a:bodyPr>
            <a:noAutofit/>
          </a:bodyPr>
          <a:lstStyle/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Importance of treatment</a:t>
            </a: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x-non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80-90% of people with depression have positive outcome with treatment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x-non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verage person with depression goes eight years without seeking hel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x-non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Roughly two out of three people with depression do not seek help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kinds of treatment are effective </a:t>
            </a: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Counseling and psychotherapy</a:t>
            </a: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Medication</a:t>
            </a: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Volunteering and other activities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28" name="Picture 4" descr="" title="">
            <a:extLst>
              <a:ext uri="{FF2B5EF4-FFF2-40B4-BE49-F238E27FC236}">
                <a16:creationId xmlns:a16="http://schemas.microsoft.com/office/drawing/2014/main" id="{BA8FAA0D-C2B9-D95A-2C42-2924573CA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" r="3402" b="-685"/>
          <a:stretch/>
        </p:blipFill>
        <p:spPr bwMode="auto">
          <a:xfrm>
            <a:off x="9264316" y="2358575"/>
            <a:ext cx="2521284" cy="378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76868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67FF09B7-8A7A-4EE7-A888-BF435087E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mental health?</a:t>
            </a:r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EE391EA3-37B4-4BF6-BCDC-3E595B617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121" y="2070946"/>
            <a:ext cx="10901372" cy="1849737"/>
          </a:xfrm>
        </p:spPr>
        <p:txBody>
          <a:bodyPr>
            <a:noAutofit/>
          </a:bodyPr>
          <a:lstStyle/>
          <a:p>
            <a:pPr marL="365760" marR="0" lvl="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defines “good mental health” as:</a:t>
            </a:r>
          </a:p>
          <a:p>
            <a:pPr marL="0" marR="0" lv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“a state of well-being in which every individual realizes his or her own 	potential, can cope with the normal stresses of life, can work 	productively and fruitfully, and is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ableto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make a contribution to her or 	his community.”</a:t>
            </a:r>
          </a:p>
          <a:p>
            <a:pPr marL="365760" marR="0" lvl="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 mental health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≠ 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absence of mental health condition </a:t>
            </a: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Someone 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diagnosed mental health condition can have good mental health if they receive support or interventions</a:t>
            </a: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Someone without a diagnosed mental health condition may experience distress and have poor mental health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90072269"/>
      </p:ext>
    </p:extLst>
  </p:cSld>
  <p:clrMapOvr>
    <a:masterClrMapping/>
  </p:clrMapOvr>
</p:sld>
</file>

<file path=ppt/slides/slide3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" title="">
            <a:extLst>
              <a:ext uri="{FF2B5EF4-FFF2-40B4-BE49-F238E27FC236}">
                <a16:creationId xmlns:a16="http://schemas.microsoft.com/office/drawing/2014/main" id="{75A07B43-3DAA-B6CE-28FE-DD43EEDBA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61" y="2081161"/>
            <a:ext cx="8870924" cy="44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" title="">
            <a:extLst>
              <a:ext uri="{FF2B5EF4-FFF2-40B4-BE49-F238E27FC236}">
                <a16:creationId xmlns:a16="http://schemas.microsoft.com/office/drawing/2014/main" id="{23ECD3D9-E522-0500-B207-76B39D1A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488" y="3660212"/>
            <a:ext cx="1854117" cy="291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 descr="" title="">
            <a:extLst>
              <a:ext uri="{FF2B5EF4-FFF2-40B4-BE49-F238E27FC236}">
                <a16:creationId xmlns:a16="http://schemas.microsoft.com/office/drawing/2014/main" id="{48D060A6-36F7-7089-3404-BEC01C6B1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day in the life</a:t>
            </a:r>
          </a:p>
        </p:txBody>
      </p:sp>
    </p:spTree>
    <p:extLst>
      <p:ext uri="{BB962C8B-B14F-4D97-AF65-F5344CB8AC3E}">
        <p14:creationId xmlns:p14="http://schemas.microsoft.com/office/powerpoint/2010/main" val="3219227310"/>
      </p:ext>
    </p:extLst>
  </p:cSld>
  <p:clrMapOvr>
    <a:masterClrMapping/>
  </p:clrMapOvr>
</p:sld>
</file>

<file path=ppt/slides/slide3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" title="">
            <a:extLst>
              <a:ext uri="{FF2B5EF4-FFF2-40B4-BE49-F238E27FC236}">
                <a16:creationId xmlns:a16="http://schemas.microsoft.com/office/drawing/2014/main" id="{D4F3E0C2-A2CF-DF74-6702-B46E39B56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717" y="2849020"/>
            <a:ext cx="8667605" cy="372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" title="">
            <a:extLst>
              <a:ext uri="{FF2B5EF4-FFF2-40B4-BE49-F238E27FC236}">
                <a16:creationId xmlns:a16="http://schemas.microsoft.com/office/drawing/2014/main" id="{5A69ED37-4963-30BD-035F-6A588505F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8" y="2073116"/>
            <a:ext cx="2956907" cy="362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 descr="" title="">
            <a:extLst>
              <a:ext uri="{FF2B5EF4-FFF2-40B4-BE49-F238E27FC236}">
                <a16:creationId xmlns:a16="http://schemas.microsoft.com/office/drawing/2014/main" id="{C261EAC8-18E9-792B-9D43-F970B10F1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</a:t>
            </a:r>
          </a:p>
        </p:txBody>
      </p:sp>
    </p:spTree>
    <p:extLst>
      <p:ext uri="{BB962C8B-B14F-4D97-AF65-F5344CB8AC3E}">
        <p14:creationId xmlns:p14="http://schemas.microsoft.com/office/powerpoint/2010/main" val="1241619287"/>
      </p:ext>
    </p:extLst>
  </p:cSld>
  <p:clrMapOvr>
    <a:masterClrMapping/>
  </p:clrMapOvr>
</p:sld>
</file>

<file path=ppt/slides/slide3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" title="">
            <a:extLst>
              <a:ext uri="{FF2B5EF4-FFF2-40B4-BE49-F238E27FC236}">
                <a16:creationId xmlns:a16="http://schemas.microsoft.com/office/drawing/2014/main" id="{5E470232-63DB-D284-FF49-F42964A0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</a:t>
            </a:r>
          </a:p>
        </p:txBody>
      </p:sp>
      <p:pic>
        <p:nvPicPr>
          <p:cNvPr id="2" name="Picture 2" descr="" title="">
            <a:extLst>
              <a:ext uri="{FF2B5EF4-FFF2-40B4-BE49-F238E27FC236}">
                <a16:creationId xmlns:a16="http://schemas.microsoft.com/office/drawing/2014/main" id="{AAFECD76-DBB3-DDFD-081E-A6CF8099E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34" y="2656375"/>
            <a:ext cx="1838989" cy="356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 descr="" title="">
            <a:extLst>
              <a:ext uri="{FF2B5EF4-FFF2-40B4-BE49-F238E27FC236}">
                <a16:creationId xmlns:a16="http://schemas.microsoft.com/office/drawing/2014/main" id="{A49B2062-EAC4-3F8C-9EDF-D29C299C3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5532" y="2119746"/>
            <a:ext cx="8881711" cy="1849737"/>
          </a:xfrm>
        </p:spPr>
        <p:txBody>
          <a:bodyPr>
            <a:noAutofit/>
          </a:bodyPr>
          <a:lstStyle/>
          <a:p>
            <a:pPr marL="365760" lvl="1" indent="0" algn="ctr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Judge Stone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62 year-old federal district court judge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Appointed to the bench 13 years ago</a:t>
            </a:r>
          </a:p>
          <a:p>
            <a:pPr marL="365760" lvl="1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35305"/>
      </p:ext>
    </p:extLst>
  </p:cSld>
  <p:clrMapOvr>
    <a:masterClrMapping/>
  </p:clrMapOvr>
</p:sld>
</file>

<file path=ppt/slides/slide3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" title="">
            <a:extLst>
              <a:ext uri="{FF2B5EF4-FFF2-40B4-BE49-F238E27FC236}">
                <a16:creationId xmlns:a16="http://schemas.microsoft.com/office/drawing/2014/main" id="{5E470232-63DB-D284-FF49-F42964A0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</a:t>
            </a:r>
          </a:p>
        </p:txBody>
      </p:sp>
      <p:pic>
        <p:nvPicPr>
          <p:cNvPr id="2" name="Picture 2" descr="" title="">
            <a:extLst>
              <a:ext uri="{FF2B5EF4-FFF2-40B4-BE49-F238E27FC236}">
                <a16:creationId xmlns:a16="http://schemas.microsoft.com/office/drawing/2014/main" id="{AAFECD76-DBB3-DDFD-081E-A6CF8099E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34" y="2656375"/>
            <a:ext cx="1838989" cy="356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 descr="" title="">
            <a:extLst>
              <a:ext uri="{FF2B5EF4-FFF2-40B4-BE49-F238E27FC236}">
                <a16:creationId xmlns:a16="http://schemas.microsoft.com/office/drawing/2014/main" id="{A49B2062-EAC4-3F8C-9EDF-D29C299C3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5532" y="2119746"/>
            <a:ext cx="8881711" cy="1849737"/>
          </a:xfrm>
        </p:spPr>
        <p:txBody>
          <a:bodyPr>
            <a:noAutofit/>
          </a:bodyPr>
          <a:lstStyle/>
          <a:p>
            <a:pPr marL="365760" lvl="1" indent="0" algn="ctr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Judge Stone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62 year-old federal district court judge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Appointed to the bench 13 years ago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Busy civil and criminal calendar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Has to prepare for numerous cases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Long days in court presiding over cases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Cases raise difficult and sometimes traumatic issues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Deals with unhappy and contentious people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485515"/>
      </p:ext>
    </p:extLst>
  </p:cSld>
  <p:clrMapOvr>
    <a:masterClrMapping/>
  </p:clrMapOvr>
</p:sld>
</file>

<file path=ppt/slides/slide3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" title="">
            <a:extLst>
              <a:ext uri="{FF2B5EF4-FFF2-40B4-BE49-F238E27FC236}">
                <a16:creationId xmlns:a16="http://schemas.microsoft.com/office/drawing/2014/main" id="{49A25E9A-4732-C448-A185-774696696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4588" y="3624157"/>
            <a:ext cx="1944348" cy="2478663"/>
          </a:xfrm>
          <a:prstGeom prst="rect">
            <a:avLst/>
          </a:prstGeom>
        </p:spPr>
      </p:pic>
      <p:sp>
        <p:nvSpPr>
          <p:cNvPr id="9" name="Title 1" descr="" title="">
            <a:extLst>
              <a:ext uri="{FF2B5EF4-FFF2-40B4-BE49-F238E27FC236}">
                <a16:creationId xmlns:a16="http://schemas.microsoft.com/office/drawing/2014/main" id="{5E470232-63DB-D284-FF49-F42964A0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Stress:  common stressors</a:t>
            </a:r>
          </a:p>
        </p:txBody>
      </p:sp>
      <p:sp>
        <p:nvSpPr>
          <p:cNvPr id="4" name="Content Placeholder 2" descr="" title="">
            <a:extLst>
              <a:ext uri="{FF2B5EF4-FFF2-40B4-BE49-F238E27FC236}">
                <a16:creationId xmlns:a16="http://schemas.microsoft.com/office/drawing/2014/main" id="{F7A7561C-69D2-26D4-AB78-1FC901189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089" y="2042846"/>
            <a:ext cx="9098041" cy="1849737"/>
          </a:xfrm>
        </p:spPr>
        <p:txBody>
          <a:bodyPr>
            <a:noAutofit/>
          </a:bodyPr>
          <a:lstStyle/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Importance of work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Heavy caseload/workload (and insufficient staff)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Unprepared attorneys and incivility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Self-represented clients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Public ignorance of the courts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Isolation in judicial service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Long hours without a work break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Contentious family law issues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Cases involving trauma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 descr="" title="">
            <a:extLst>
              <a:ext uri="{FF2B5EF4-FFF2-40B4-BE49-F238E27FC236}">
                <a16:creationId xmlns:a16="http://schemas.microsoft.com/office/drawing/2014/main" id="{1BEB19A4-0F79-8DCD-463F-7728DD9EF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34" y="2656375"/>
            <a:ext cx="1838989" cy="356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" title="">
            <a:extLst>
              <a:ext uri="{FF2B5EF4-FFF2-40B4-BE49-F238E27FC236}">
                <a16:creationId xmlns:a16="http://schemas.microsoft.com/office/drawing/2014/main" id="{4591C5D1-6823-BB0C-8AAA-3F279EF8DB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974"/>
          <a:stretch/>
        </p:blipFill>
        <p:spPr>
          <a:xfrm>
            <a:off x="7705617" y="6000078"/>
            <a:ext cx="4403319" cy="73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35121"/>
      </p:ext>
    </p:extLst>
  </p:cSld>
  <p:clrMapOvr>
    <a:masterClrMapping/>
  </p:clrMapOvr>
</p:sld>
</file>

<file path=ppt/slides/slide3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" title="">
            <a:extLst>
              <a:ext uri="{FF2B5EF4-FFF2-40B4-BE49-F238E27FC236}">
                <a16:creationId xmlns:a16="http://schemas.microsoft.com/office/drawing/2014/main" id="{5E470232-63DB-D284-FF49-F42964A0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Stress:  impact of stress</a:t>
            </a:r>
          </a:p>
        </p:txBody>
      </p:sp>
      <p:sp>
        <p:nvSpPr>
          <p:cNvPr id="4" name="Content Placeholder 2" descr="" title="">
            <a:extLst>
              <a:ext uri="{FF2B5EF4-FFF2-40B4-BE49-F238E27FC236}">
                <a16:creationId xmlns:a16="http://schemas.microsoft.com/office/drawing/2014/main" id="{F7A7561C-69D2-26D4-AB78-1FC901189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089" y="2042846"/>
            <a:ext cx="9098041" cy="1849737"/>
          </a:xfrm>
        </p:spPr>
        <p:txBody>
          <a:bodyPr>
            <a:noAutofit/>
          </a:bodyPr>
          <a:lstStyle/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Fatigue and low energy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Sleep disturbances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Interference with concentration and attention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Rumination and worry 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Increased health concerns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Irritable, short-tempered, sarcastic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Impatient with colleagues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Less initiative to do other things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 becomes less meaningful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 descr="" title="">
            <a:extLst>
              <a:ext uri="{FF2B5EF4-FFF2-40B4-BE49-F238E27FC236}">
                <a16:creationId xmlns:a16="http://schemas.microsoft.com/office/drawing/2014/main" id="{1E27E899-9886-A3C1-EC96-92223F14B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34" y="2656375"/>
            <a:ext cx="1838989" cy="356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" title="">
            <a:extLst>
              <a:ext uri="{FF2B5EF4-FFF2-40B4-BE49-F238E27FC236}">
                <a16:creationId xmlns:a16="http://schemas.microsoft.com/office/drawing/2014/main" id="{327726C2-7B01-24B3-ADF4-144147C7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4588" y="3624157"/>
            <a:ext cx="1944348" cy="2478663"/>
          </a:xfrm>
          <a:prstGeom prst="rect">
            <a:avLst/>
          </a:prstGeom>
        </p:spPr>
      </p:pic>
      <p:pic>
        <p:nvPicPr>
          <p:cNvPr id="10" name="Picture 9" descr="" title="">
            <a:extLst>
              <a:ext uri="{FF2B5EF4-FFF2-40B4-BE49-F238E27FC236}">
                <a16:creationId xmlns:a16="http://schemas.microsoft.com/office/drawing/2014/main" id="{652C4969-0185-DF9A-A316-EEE8FDFEA2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974"/>
          <a:stretch/>
        </p:blipFill>
        <p:spPr>
          <a:xfrm>
            <a:off x="7705617" y="6000078"/>
            <a:ext cx="4403319" cy="73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96021"/>
      </p:ext>
    </p:extLst>
  </p:cSld>
  <p:clrMapOvr>
    <a:masterClrMapping/>
  </p:clrMapOvr>
</p:sld>
</file>

<file path=ppt/slides/slide3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" title="">
            <a:extLst>
              <a:ext uri="{FF2B5EF4-FFF2-40B4-BE49-F238E27FC236}">
                <a16:creationId xmlns:a16="http://schemas.microsoft.com/office/drawing/2014/main" id="{5E470232-63DB-D284-FF49-F42964A0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Stress:  mitigation strategies</a:t>
            </a:r>
          </a:p>
        </p:txBody>
      </p:sp>
      <p:pic>
        <p:nvPicPr>
          <p:cNvPr id="2" name="Picture 2" descr="" title="">
            <a:extLst>
              <a:ext uri="{FF2B5EF4-FFF2-40B4-BE49-F238E27FC236}">
                <a16:creationId xmlns:a16="http://schemas.microsoft.com/office/drawing/2014/main" id="{AAFECD76-DBB3-DDFD-081E-A6CF8099E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34" y="2656375"/>
            <a:ext cx="1838989" cy="356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 descr="" title="">
            <a:extLst>
              <a:ext uri="{FF2B5EF4-FFF2-40B4-BE49-F238E27FC236}">
                <a16:creationId xmlns:a16="http://schemas.microsoft.com/office/drawing/2014/main" id="{A49B2062-EAC4-3F8C-9EDF-D29C299C3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4914" y="2111433"/>
            <a:ext cx="8881711" cy="1849737"/>
          </a:xfrm>
        </p:spPr>
        <p:txBody>
          <a:bodyPr>
            <a:noAutofit/>
          </a:bodyPr>
          <a:lstStyle/>
          <a:p>
            <a:pPr marL="365760" lvl="1" indent="0" algn="ctr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Judge Stone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62 year-old federal district court judge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Appointed to the bench 13 years ago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Meets with his colleagues for breakfast weekly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Prioritizes his physical health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Gets a good night sleep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Spends free time oil painting and gardening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79691"/>
      </p:ext>
    </p:extLst>
  </p:cSld>
  <p:clrMapOvr>
    <a:masterClrMapping/>
  </p:clrMapOvr>
</p:sld>
</file>

<file path=ppt/slides/slide3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" title="">
            <a:extLst>
              <a:ext uri="{FF2B5EF4-FFF2-40B4-BE49-F238E27FC236}">
                <a16:creationId xmlns:a16="http://schemas.microsoft.com/office/drawing/2014/main" id="{5E470232-63DB-D284-FF49-F42964A0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Stress:  mitigation strategies</a:t>
            </a:r>
          </a:p>
        </p:txBody>
      </p:sp>
      <p:sp>
        <p:nvSpPr>
          <p:cNvPr id="4" name="Content Placeholder 2" descr="" title="">
            <a:extLst>
              <a:ext uri="{FF2B5EF4-FFF2-40B4-BE49-F238E27FC236}">
                <a16:creationId xmlns:a16="http://schemas.microsoft.com/office/drawing/2014/main" id="{F7A7561C-69D2-26D4-AB78-1FC901189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9137" y="2119964"/>
            <a:ext cx="9098041" cy="1849737"/>
          </a:xfrm>
        </p:spPr>
        <p:txBody>
          <a:bodyPr>
            <a:noAutofit/>
          </a:bodyPr>
          <a:lstStyle/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Asking for peer support</a:t>
            </a: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Meditation, mindfulness practices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Relaxation, stretching, yoga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Personally support and confront colleagues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Adequate sleep, better habits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Hobbies, pastimes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Diverse friends outside the field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Involve staff in planning and scheduling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Physical </a:t>
            </a:r>
            <a:r>
              <a:rPr lang="en-US" sz="2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exercise/nutrition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 descr="" title="">
            <a:extLst>
              <a:ext uri="{FF2B5EF4-FFF2-40B4-BE49-F238E27FC236}">
                <a16:creationId xmlns:a16="http://schemas.microsoft.com/office/drawing/2014/main" id="{C298884B-3814-28BC-4EE0-D092954A8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34" y="2656375"/>
            <a:ext cx="1838989" cy="356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" title="">
            <a:extLst>
              <a:ext uri="{FF2B5EF4-FFF2-40B4-BE49-F238E27FC236}">
                <a16:creationId xmlns:a16="http://schemas.microsoft.com/office/drawing/2014/main" id="{CFE3153D-B770-84D0-A033-0AC7FADDF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4588" y="3624157"/>
            <a:ext cx="1944348" cy="2478663"/>
          </a:xfrm>
          <a:prstGeom prst="rect">
            <a:avLst/>
          </a:prstGeom>
        </p:spPr>
      </p:pic>
      <p:pic>
        <p:nvPicPr>
          <p:cNvPr id="8" name="Picture 7" descr="" title="">
            <a:extLst>
              <a:ext uri="{FF2B5EF4-FFF2-40B4-BE49-F238E27FC236}">
                <a16:creationId xmlns:a16="http://schemas.microsoft.com/office/drawing/2014/main" id="{32E6BAEB-FA43-59E3-3FAC-1E7A5AEB8E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974"/>
          <a:stretch/>
        </p:blipFill>
        <p:spPr>
          <a:xfrm>
            <a:off x="7705617" y="6000078"/>
            <a:ext cx="4403319" cy="73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90782"/>
      </p:ext>
    </p:extLst>
  </p:cSld>
  <p:clrMapOvr>
    <a:masterClrMapping/>
  </p:clrMapOvr>
</p:sld>
</file>

<file path=ppt/slides/slide3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" title="">
            <a:extLst>
              <a:ext uri="{FF2B5EF4-FFF2-40B4-BE49-F238E27FC236}">
                <a16:creationId xmlns:a16="http://schemas.microsoft.com/office/drawing/2014/main" id="{D4F3E0C2-A2CF-DF74-6702-B46E39B56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717" y="2849020"/>
            <a:ext cx="8667605" cy="372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" title="">
            <a:extLst>
              <a:ext uri="{FF2B5EF4-FFF2-40B4-BE49-F238E27FC236}">
                <a16:creationId xmlns:a16="http://schemas.microsoft.com/office/drawing/2014/main" id="{5A69ED37-4963-30BD-035F-6A588505F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8" y="2073116"/>
            <a:ext cx="2956907" cy="362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 descr="" title="">
            <a:extLst>
              <a:ext uri="{FF2B5EF4-FFF2-40B4-BE49-F238E27FC236}">
                <a16:creationId xmlns:a16="http://schemas.microsoft.com/office/drawing/2014/main" id="{C261EAC8-18E9-792B-9D43-F970B10F1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Alcohol and substance use</a:t>
            </a:r>
          </a:p>
        </p:txBody>
      </p:sp>
    </p:spTree>
    <p:extLst>
      <p:ext uri="{BB962C8B-B14F-4D97-AF65-F5344CB8AC3E}">
        <p14:creationId xmlns:p14="http://schemas.microsoft.com/office/powerpoint/2010/main" val="245237458"/>
      </p:ext>
    </p:extLst>
  </p:cSld>
  <p:clrMapOvr>
    <a:masterClrMapping/>
  </p:clrMapOvr>
</p:sld>
</file>

<file path=ppt/slides/slide3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" title="">
            <a:extLst>
              <a:ext uri="{FF2B5EF4-FFF2-40B4-BE49-F238E27FC236}">
                <a16:creationId xmlns:a16="http://schemas.microsoft.com/office/drawing/2014/main" id="{5E470232-63DB-D284-FF49-F42964A0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Alcohol and substance use</a:t>
            </a:r>
          </a:p>
        </p:txBody>
      </p:sp>
      <p:pic>
        <p:nvPicPr>
          <p:cNvPr id="3" name="Picture 2" descr="" title="">
            <a:extLst>
              <a:ext uri="{FF2B5EF4-FFF2-40B4-BE49-F238E27FC236}">
                <a16:creationId xmlns:a16="http://schemas.microsoft.com/office/drawing/2014/main" id="{E33D9E07-7B65-F303-2156-606249262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t="-6922" r="6451"/>
          <a:stretch/>
        </p:blipFill>
        <p:spPr bwMode="auto">
          <a:xfrm>
            <a:off x="229985" y="2418120"/>
            <a:ext cx="2257887" cy="369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 descr="" title="">
            <a:extLst>
              <a:ext uri="{FF2B5EF4-FFF2-40B4-BE49-F238E27FC236}">
                <a16:creationId xmlns:a16="http://schemas.microsoft.com/office/drawing/2014/main" id="{3494ECCE-94D7-E4F2-B4DF-F061231DE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972" y="2061557"/>
            <a:ext cx="9555043" cy="1849737"/>
          </a:xfrm>
        </p:spPr>
        <p:txBody>
          <a:bodyPr>
            <a:noAutofit/>
          </a:bodyPr>
          <a:lstStyle/>
          <a:p>
            <a:pPr marL="365760" lvl="1" indent="0" algn="ctr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Reba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54 year-old assistant attorney general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Oversees consumer protection division, State AG office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Private practice for 12 years; AG’s office for last 14 years</a:t>
            </a:r>
          </a:p>
          <a:p>
            <a:pPr marL="365760" lvl="1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686207"/>
      </p:ext>
    </p:extLst>
  </p:cSld>
  <p:clrMapOvr>
    <a:masterClrMapping/>
  </p:clrMapOvr>
</p:sld>
</file>

<file path=ppt/slides/slide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67FF09B7-8A7A-4EE7-A888-BF435087E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Mental health exists along a continuum</a:t>
            </a:r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EE391EA3-37B4-4BF6-BCDC-3E595B617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113660"/>
            <a:ext cx="10092610" cy="1849737"/>
          </a:xfrm>
        </p:spPr>
        <p:txBody>
          <a:bodyPr>
            <a:noAutofit/>
          </a:bodyPr>
          <a:lstStyle/>
          <a:p>
            <a:pPr marL="365760" marR="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Mental health is a spectrum ranging from optimal to crisis</a:t>
            </a:r>
          </a:p>
          <a:p>
            <a:endParaRPr lang="en-US" dirty="0"/>
          </a:p>
        </p:txBody>
      </p:sp>
      <p:sp>
        <p:nvSpPr>
          <p:cNvPr id="17" name="Content Placeholder 2" descr="" title="">
            <a:extLst>
              <a:ext uri="{FF2B5EF4-FFF2-40B4-BE49-F238E27FC236}">
                <a16:creationId xmlns:a16="http://schemas.microsoft.com/office/drawing/2014/main" id="{901F7B9A-81C8-47F5-82AE-EA1BD196185F}"/>
              </a:ext>
            </a:extLst>
          </p:cNvPr>
          <p:cNvSpPr txBox="1">
            <a:spLocks/>
          </p:cNvSpPr>
          <p:nvPr/>
        </p:nvSpPr>
        <p:spPr>
          <a:xfrm>
            <a:off x="2802289" y="3819471"/>
            <a:ext cx="10092610" cy="1849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Illness and impairment are not the same 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x-none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Illness is the existence of a disease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x-none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Impairment is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x-none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inability to perform specific activities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Illness may predate impairment by years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x-none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People may meet diagnostic criteria for mental health or substance use disorder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but</a:t>
            </a:r>
            <a:r>
              <a:rPr lang="x-none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appear high functioning.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21" name="TextBox 20" descr="" title="">
            <a:extLst>
              <a:ext uri="{FF2B5EF4-FFF2-40B4-BE49-F238E27FC236}">
                <a16:creationId xmlns:a16="http://schemas.microsoft.com/office/drawing/2014/main" id="{F9C59A7D-8720-4C45-A204-72AD0D90A72E}"/>
              </a:ext>
            </a:extLst>
          </p:cNvPr>
          <p:cNvSpPr txBox="1"/>
          <p:nvPr/>
        </p:nvSpPr>
        <p:spPr>
          <a:xfrm>
            <a:off x="370815" y="3179051"/>
            <a:ext cx="11448288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    </a:t>
            </a:r>
            <a:r>
              <a:rPr lang="en-US" sz="2800" dirty="0"/>
              <a:t>Crisis       Impairment         Illness            Healthy	             Healthier          Optimal</a:t>
            </a:r>
          </a:p>
        </p:txBody>
      </p:sp>
      <p:sp>
        <p:nvSpPr>
          <p:cNvPr id="4" name="Arrow: Right 3" descr="" title="">
            <a:extLst>
              <a:ext uri="{FF2B5EF4-FFF2-40B4-BE49-F238E27FC236}">
                <a16:creationId xmlns:a16="http://schemas.microsoft.com/office/drawing/2014/main" id="{DB9EA7AE-8DA9-7415-1494-F8235415E5E2}"/>
              </a:ext>
            </a:extLst>
          </p:cNvPr>
          <p:cNvSpPr/>
          <p:nvPr/>
        </p:nvSpPr>
        <p:spPr>
          <a:xfrm>
            <a:off x="3909302" y="2673683"/>
            <a:ext cx="6691746" cy="673331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 descr="" title="">
            <a:extLst>
              <a:ext uri="{FF2B5EF4-FFF2-40B4-BE49-F238E27FC236}">
                <a16:creationId xmlns:a16="http://schemas.microsoft.com/office/drawing/2014/main" id="{00CA229F-FBAA-59AF-8B0C-6DBBA1FC07B7}"/>
              </a:ext>
            </a:extLst>
          </p:cNvPr>
          <p:cNvSpPr/>
          <p:nvPr/>
        </p:nvSpPr>
        <p:spPr>
          <a:xfrm>
            <a:off x="1584527" y="3529458"/>
            <a:ext cx="6691746" cy="645847"/>
          </a:xfrm>
          <a:prstGeom prst="lef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" title="">
            <a:extLst>
              <a:ext uri="{FF2B5EF4-FFF2-40B4-BE49-F238E27FC236}">
                <a16:creationId xmlns:a16="http://schemas.microsoft.com/office/drawing/2014/main" id="{721CBAAE-C7E5-B9C8-30CA-B1705E1EE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69" y="3860023"/>
            <a:ext cx="1180796" cy="116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" title="">
            <a:extLst>
              <a:ext uri="{FF2B5EF4-FFF2-40B4-BE49-F238E27FC236}">
                <a16:creationId xmlns:a16="http://schemas.microsoft.com/office/drawing/2014/main" id="{89F964BB-3BB0-28E5-1B91-A885211C8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425" y="1971399"/>
            <a:ext cx="1090337" cy="110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354432"/>
      </p:ext>
    </p:extLst>
  </p:cSld>
  <p:clrMapOvr>
    <a:masterClrMapping/>
  </p:clrMapOvr>
</p:sld>
</file>

<file path=ppt/slides/slide4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" title="">
            <a:extLst>
              <a:ext uri="{FF2B5EF4-FFF2-40B4-BE49-F238E27FC236}">
                <a16:creationId xmlns:a16="http://schemas.microsoft.com/office/drawing/2014/main" id="{5E470232-63DB-D284-FF49-F42964A0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Alcohol and substance use</a:t>
            </a:r>
          </a:p>
        </p:txBody>
      </p:sp>
      <p:pic>
        <p:nvPicPr>
          <p:cNvPr id="3" name="Picture 2" descr="" title="">
            <a:extLst>
              <a:ext uri="{FF2B5EF4-FFF2-40B4-BE49-F238E27FC236}">
                <a16:creationId xmlns:a16="http://schemas.microsoft.com/office/drawing/2014/main" id="{E33D9E07-7B65-F303-2156-606249262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t="-6922" r="6451"/>
          <a:stretch/>
        </p:blipFill>
        <p:spPr bwMode="auto">
          <a:xfrm>
            <a:off x="229985" y="2418120"/>
            <a:ext cx="2257887" cy="369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 descr="" title="">
            <a:extLst>
              <a:ext uri="{FF2B5EF4-FFF2-40B4-BE49-F238E27FC236}">
                <a16:creationId xmlns:a16="http://schemas.microsoft.com/office/drawing/2014/main" id="{3494ECCE-94D7-E4F2-B4DF-F061231DE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972" y="2061557"/>
            <a:ext cx="9555043" cy="1849737"/>
          </a:xfrm>
        </p:spPr>
        <p:txBody>
          <a:bodyPr>
            <a:noAutofit/>
          </a:bodyPr>
          <a:lstStyle/>
          <a:p>
            <a:pPr marL="365760" lvl="1" indent="0" algn="ctr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Reba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54 year-old assistant attorney general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Oversees consumer protection division, State AG office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Private practice for 12 years; AG’s office for last 14 years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Drinking increased steadily after she finished school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 mid-30s was drinking daily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Began suffering physical health effects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Alienating friends and family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110729"/>
      </p:ext>
    </p:extLst>
  </p:cSld>
  <p:clrMapOvr>
    <a:masterClrMapping/>
  </p:clrMapOvr>
</p:sld>
</file>

<file path=ppt/slides/slide4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" title="">
            <a:extLst>
              <a:ext uri="{FF2B5EF4-FFF2-40B4-BE49-F238E27FC236}">
                <a16:creationId xmlns:a16="http://schemas.microsoft.com/office/drawing/2014/main" id="{5E470232-63DB-D284-FF49-F42964A0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Alcohol and substance use:  prevalence</a:t>
            </a:r>
          </a:p>
        </p:txBody>
      </p:sp>
      <p:sp>
        <p:nvSpPr>
          <p:cNvPr id="4" name="Content Placeholder 2" descr="" title="">
            <a:extLst>
              <a:ext uri="{FF2B5EF4-FFF2-40B4-BE49-F238E27FC236}">
                <a16:creationId xmlns:a16="http://schemas.microsoft.com/office/drawing/2014/main" id="{F7A7561C-69D2-26D4-AB78-1FC901189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5041" y="2266270"/>
            <a:ext cx="9327861" cy="1849737"/>
          </a:xfrm>
        </p:spPr>
        <p:txBody>
          <a:bodyPr>
            <a:noAutofit/>
          </a:bodyPr>
          <a:lstStyle/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 study - 2,863 attorneys </a:t>
            </a: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isky drinking - level that creates risk for medical or social problems</a:t>
            </a: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hazardous drinking - level that creates risk for adverse health effects</a:t>
            </a: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female attorneys - 55.9% positive for risky drinking; 34% for hazardous drinking </a:t>
            </a: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male respondents - 46.4% positive for risky drinking; 25.4% for hazardous drinking</a:t>
            </a:r>
          </a:p>
          <a:p>
            <a:pPr marL="228600" lvl="1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2016 study - Hazelden Betty Ford Foundation and ABA</a:t>
            </a: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surveyed 12,825 lawyers</a:t>
            </a: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found that 15.5% of the female respondents and 25.1% of the male respondents screened positive for "problematic drinking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 descr="" title="">
            <a:extLst>
              <a:ext uri="{FF2B5EF4-FFF2-40B4-BE49-F238E27FC236}">
                <a16:creationId xmlns:a16="http://schemas.microsoft.com/office/drawing/2014/main" id="{02997462-4789-71D7-3694-084E21B2F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t="-6922" r="6451"/>
          <a:stretch/>
        </p:blipFill>
        <p:spPr bwMode="auto">
          <a:xfrm>
            <a:off x="229985" y="2418120"/>
            <a:ext cx="2257887" cy="369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279196"/>
      </p:ext>
    </p:extLst>
  </p:cSld>
  <p:clrMapOvr>
    <a:masterClrMapping/>
  </p:clrMapOvr>
</p:sld>
</file>

<file path=ppt/slides/slide4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" title="">
            <a:extLst>
              <a:ext uri="{FF2B5EF4-FFF2-40B4-BE49-F238E27FC236}">
                <a16:creationId xmlns:a16="http://schemas.microsoft.com/office/drawing/2014/main" id="{5E470232-63DB-D284-FF49-F42964A0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Alcohol and substance use:  symptoms</a:t>
            </a:r>
          </a:p>
        </p:txBody>
      </p:sp>
      <p:sp>
        <p:nvSpPr>
          <p:cNvPr id="7" name="Content Placeholder 2" descr="" title="">
            <a:extLst>
              <a:ext uri="{FF2B5EF4-FFF2-40B4-BE49-F238E27FC236}">
                <a16:creationId xmlns:a16="http://schemas.microsoft.com/office/drawing/2014/main" id="{06E06665-557A-76F1-DDA3-6B55802D6DD9}"/>
              </a:ext>
            </a:extLst>
          </p:cNvPr>
          <p:cNvSpPr txBox="1">
            <a:spLocks/>
          </p:cNvSpPr>
          <p:nvPr/>
        </p:nvSpPr>
        <p:spPr>
          <a:xfrm>
            <a:off x="3181798" y="2225354"/>
            <a:ext cx="7298589" cy="1849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Symptoms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Preoccupation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Impaired control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Unsuccessful attempts to cut back/quit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Craving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Social impairment/unmet obligations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Risky use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/use despite health effects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Tolerance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Withdrawal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2" name="Picture 1" descr="" title="">
            <a:extLst>
              <a:ext uri="{FF2B5EF4-FFF2-40B4-BE49-F238E27FC236}">
                <a16:creationId xmlns:a16="http://schemas.microsoft.com/office/drawing/2014/main" id="{3C81CC4E-94CC-539F-33B2-91E07448BA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t="-6922" r="6451"/>
          <a:stretch/>
        </p:blipFill>
        <p:spPr bwMode="auto">
          <a:xfrm>
            <a:off x="229985" y="2418120"/>
            <a:ext cx="2257887" cy="369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412556"/>
      </p:ext>
    </p:extLst>
  </p:cSld>
  <p:clrMapOvr>
    <a:masterClrMapping/>
  </p:clrMapOvr>
</p:sld>
</file>

<file path=ppt/slides/slide4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" title="">
            <a:extLst>
              <a:ext uri="{FF2B5EF4-FFF2-40B4-BE49-F238E27FC236}">
                <a16:creationId xmlns:a16="http://schemas.microsoft.com/office/drawing/2014/main" id="{5E470232-63DB-D284-FF49-F42964A0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Alcohol and substance use:  treatment</a:t>
            </a:r>
          </a:p>
        </p:txBody>
      </p:sp>
      <p:pic>
        <p:nvPicPr>
          <p:cNvPr id="3" name="Picture 2" descr="" title="">
            <a:extLst>
              <a:ext uri="{FF2B5EF4-FFF2-40B4-BE49-F238E27FC236}">
                <a16:creationId xmlns:a16="http://schemas.microsoft.com/office/drawing/2014/main" id="{E33D9E07-7B65-F303-2156-606249262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t="-6922" r="6451"/>
          <a:stretch/>
        </p:blipFill>
        <p:spPr bwMode="auto">
          <a:xfrm>
            <a:off x="229985" y="2418120"/>
            <a:ext cx="2257887" cy="369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 descr="" title="">
            <a:extLst>
              <a:ext uri="{FF2B5EF4-FFF2-40B4-BE49-F238E27FC236}">
                <a16:creationId xmlns:a16="http://schemas.microsoft.com/office/drawing/2014/main" id="{3494ECCE-94D7-E4F2-B4DF-F061231DE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972" y="2061557"/>
            <a:ext cx="9555043" cy="1849737"/>
          </a:xfrm>
        </p:spPr>
        <p:txBody>
          <a:bodyPr>
            <a:noAutofit/>
          </a:bodyPr>
          <a:lstStyle/>
          <a:p>
            <a:pPr marL="365760" lvl="1" indent="0" algn="ctr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Reba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54 year-old assistant attorney general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Oversees consumer protection division of State AG office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Private practice for 12 years; AG’s office for last 14 years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Saw a therapist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Increased physical activity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Changed routine; re-engaging with hobbies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Self-help/12-step programs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19813"/>
      </p:ext>
    </p:extLst>
  </p:cSld>
  <p:clrMapOvr>
    <a:masterClrMapping/>
  </p:clrMapOvr>
</p:sld>
</file>

<file path=ppt/slides/slide4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" title="">
            <a:extLst>
              <a:ext uri="{FF2B5EF4-FFF2-40B4-BE49-F238E27FC236}">
                <a16:creationId xmlns:a16="http://schemas.microsoft.com/office/drawing/2014/main" id="{5E470232-63DB-D284-FF49-F42964A0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Alcohol and substance use:  treatment</a:t>
            </a:r>
          </a:p>
        </p:txBody>
      </p:sp>
      <p:pic>
        <p:nvPicPr>
          <p:cNvPr id="3" name="Picture 2" descr="" title="">
            <a:extLst>
              <a:ext uri="{FF2B5EF4-FFF2-40B4-BE49-F238E27FC236}">
                <a16:creationId xmlns:a16="http://schemas.microsoft.com/office/drawing/2014/main" id="{E33D9E07-7B65-F303-2156-606249262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t="-6922" r="6451"/>
          <a:stretch/>
        </p:blipFill>
        <p:spPr bwMode="auto">
          <a:xfrm>
            <a:off x="9858055" y="2313008"/>
            <a:ext cx="2257887" cy="369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 descr="" title="">
            <a:extLst>
              <a:ext uri="{FF2B5EF4-FFF2-40B4-BE49-F238E27FC236}">
                <a16:creationId xmlns:a16="http://schemas.microsoft.com/office/drawing/2014/main" id="{06E06665-557A-76F1-DDA3-6B55802D6DD9}"/>
              </a:ext>
            </a:extLst>
          </p:cNvPr>
          <p:cNvSpPr txBox="1">
            <a:spLocks/>
          </p:cNvSpPr>
          <p:nvPr/>
        </p:nvSpPr>
        <p:spPr>
          <a:xfrm>
            <a:off x="904131" y="2613781"/>
            <a:ext cx="8783401" cy="1849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Inpatient and outpatient programs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Counseling/psychotherapy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Efforts to improve overall health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Changing routine and developing healthier habits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Self-help group and mutual aid/12-step programs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78100"/>
      </p:ext>
    </p:extLst>
  </p:cSld>
  <p:clrMapOvr>
    <a:masterClrMapping/>
  </p:clrMapOvr>
</p:sld>
</file>

<file path=ppt/slides/slide4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" title="">
            <a:extLst>
              <a:ext uri="{FF2B5EF4-FFF2-40B4-BE49-F238E27FC236}">
                <a16:creationId xmlns:a16="http://schemas.microsoft.com/office/drawing/2014/main" id="{5E470232-63DB-D284-FF49-F42964A0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Alcohol and substance use:  recovery</a:t>
            </a:r>
          </a:p>
        </p:txBody>
      </p:sp>
      <p:sp>
        <p:nvSpPr>
          <p:cNvPr id="5" name="TextBox 4" descr="" title="">
            <a:extLst>
              <a:ext uri="{FF2B5EF4-FFF2-40B4-BE49-F238E27FC236}">
                <a16:creationId xmlns:a16="http://schemas.microsoft.com/office/drawing/2014/main" id="{2A2B21A7-1AF3-AFF5-AA96-F5791465951B}"/>
              </a:ext>
            </a:extLst>
          </p:cNvPr>
          <p:cNvSpPr txBox="1"/>
          <p:nvPr/>
        </p:nvSpPr>
        <p:spPr>
          <a:xfrm>
            <a:off x="483376" y="2238294"/>
            <a:ext cx="920415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Recovery includes (1) sobriety/non-use, (2) improvements in global health, and (3) citizenship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Prevalence of recovery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5.3% to 15.3% of adults in the United States in remission from substance use disorders 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“Conservative estimate” – 25 million adults in remission from significant alcohol or drug problems U.S. 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higher numbers in recovery </a:t>
            </a:r>
            <a:r>
              <a:rPr lang="en-US"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other mental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disorders</a:t>
            </a:r>
          </a:p>
        </p:txBody>
      </p:sp>
      <p:pic>
        <p:nvPicPr>
          <p:cNvPr id="2" name="Picture 1" descr="" title="">
            <a:extLst>
              <a:ext uri="{FF2B5EF4-FFF2-40B4-BE49-F238E27FC236}">
                <a16:creationId xmlns:a16="http://schemas.microsoft.com/office/drawing/2014/main" id="{C4C8FB00-9961-9ED1-FC42-13B11C1FB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t="-6922" r="6451"/>
          <a:stretch/>
        </p:blipFill>
        <p:spPr bwMode="auto">
          <a:xfrm>
            <a:off x="9858055" y="2313008"/>
            <a:ext cx="2257887" cy="369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13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" title="">
            <a:extLst>
              <a:ext uri="{FF2B5EF4-FFF2-40B4-BE49-F238E27FC236}">
                <a16:creationId xmlns:a16="http://schemas.microsoft.com/office/drawing/2014/main" id="{75A07B43-3DAA-B6CE-28FE-DD43EEDBA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323" y="2081161"/>
            <a:ext cx="8870924" cy="44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" title="">
            <a:extLst>
              <a:ext uri="{FF2B5EF4-FFF2-40B4-BE49-F238E27FC236}">
                <a16:creationId xmlns:a16="http://schemas.microsoft.com/office/drawing/2014/main" id="{23ECD3D9-E522-0500-B207-76B39D1A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18" y="3608259"/>
            <a:ext cx="1854117" cy="291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 descr="" title="">
            <a:extLst>
              <a:ext uri="{FF2B5EF4-FFF2-40B4-BE49-F238E27FC236}">
                <a16:creationId xmlns:a16="http://schemas.microsoft.com/office/drawing/2014/main" id="{48D060A6-36F7-7089-3404-BEC01C6B1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day in the life</a:t>
            </a:r>
            <a:endParaRPr lang="en-US" cap="none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32376"/>
      </p:ext>
    </p:extLst>
  </p:cSld>
  <p:clrMapOvr>
    <a:masterClrMapping/>
  </p:clrMapOvr>
</p:sld>
</file>

<file path=ppt/slides/slide4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67FF09B7-8A7A-4EE7-A888-BF435087E5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0202" y="4783570"/>
            <a:ext cx="11471275" cy="17399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>
              <a:lnSpc>
                <a:spcPct val="80000"/>
              </a:lnSpc>
            </a:pPr>
            <a:br>
              <a:rPr lang="en-US" sz="6000" b="1" cap="none" spc="15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b="1" cap="none" spc="15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r>
              <a:rPr lang="en-US" sz="5300" b="1" cap="none" spc="15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experience</a:t>
            </a:r>
            <a:br>
              <a:rPr lang="en-US" sz="5300" cap="none" spc="15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cap="none" spc="15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David Kouba</a:t>
            </a:r>
            <a:r>
              <a:rPr lang="en-US" sz="4900" b="1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3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(JD, 2002; MA CMHC, 2018)</a:t>
            </a:r>
            <a:endParaRPr lang="en-US" sz="6000" cap="none" spc="15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 descr="" title="">
            <a:extLst>
              <a:ext uri="{FF2B5EF4-FFF2-40B4-BE49-F238E27FC236}">
                <a16:creationId xmlns:a16="http://schemas.microsoft.com/office/drawing/2014/main" id="{CFA43968-128C-4ACE-EE4F-9465E61CC35E}"/>
              </a:ext>
            </a:extLst>
          </p:cNvPr>
          <p:cNvSpPr txBox="1">
            <a:spLocks/>
          </p:cNvSpPr>
          <p:nvPr/>
        </p:nvSpPr>
        <p:spPr>
          <a:xfrm>
            <a:off x="959902" y="387583"/>
            <a:ext cx="10272196" cy="1296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6000" b="1" cap="none" spc="15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Health:  </a:t>
            </a:r>
            <a:br>
              <a:rPr lang="en-US" sz="6000" b="1" cap="none" spc="15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300" b="1" cap="none" spc="15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concepts…</a:t>
            </a:r>
            <a:endParaRPr lang="en-US" sz="6000" cap="none" spc="15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" title="">
            <a:extLst>
              <a:ext uri="{FF2B5EF4-FFF2-40B4-BE49-F238E27FC236}">
                <a16:creationId xmlns:a16="http://schemas.microsoft.com/office/drawing/2014/main" id="{EEC44CD0-478B-07B3-C00D-BCF4489C6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2902"/>
            <a:ext cx="12192000" cy="331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34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67FF09B7-8A7A-4EE7-A888-BF435087E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Well-being vs.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well-being?</a:t>
            </a:r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EE391EA3-37B4-4BF6-BCDC-3E595B617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388" y="2053244"/>
            <a:ext cx="10750765" cy="1849737"/>
          </a:xfrm>
        </p:spPr>
        <p:txBody>
          <a:bodyPr>
            <a:noAutofit/>
          </a:bodyPr>
          <a:lstStyle/>
          <a:p>
            <a:pPr marL="365760" marR="0" lvl="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ABA’s defines lawyer well-being as:  </a:t>
            </a:r>
          </a:p>
          <a:p>
            <a:pPr marL="228600" lvl="1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“A continuous process whereby lawyers seek to thrive in each of the 	following areas: emotional health, occupational pursuits, creative or 	intellectual endeavors, sense of spirituality or greater purpose in life, 	physical health, and social connections with others.” </a:t>
            </a:r>
          </a:p>
          <a:p>
            <a:pPr marL="365760" marR="0" lvl="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Well-being is not the same as an absence of illness</a:t>
            </a: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Well-being is not the same as f</a:t>
            </a:r>
            <a:r>
              <a:rPr lang="en-US" sz="3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eeling happy all the time</a:t>
            </a: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Well-being is not limited to i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ntra-individual processes—context matters.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marR="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30873"/>
      </p:ext>
    </p:extLst>
  </p:cSld>
  <p:clrMapOvr>
    <a:masterClrMapping/>
  </p:clrMapOvr>
</p:sld>
</file>

<file path=ppt/slides/slide4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 descr="" title="">
            <a:extLst>
              <a:ext uri="{FF2B5EF4-FFF2-40B4-BE49-F238E27FC236}">
                <a16:creationId xmlns:a16="http://schemas.microsoft.com/office/drawing/2014/main" id="{42249617-B90B-4E78-939E-372C4EBD54DB}"/>
              </a:ext>
            </a:extLst>
          </p:cNvPr>
          <p:cNvSpPr/>
          <p:nvPr/>
        </p:nvSpPr>
        <p:spPr>
          <a:xfrm>
            <a:off x="1074876" y="1628075"/>
            <a:ext cx="2861363" cy="168226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Mental &amp; Emotional</a:t>
            </a:r>
          </a:p>
        </p:txBody>
      </p:sp>
      <p:sp>
        <p:nvSpPr>
          <p:cNvPr id="18" name="Oval 17" descr="" title="">
            <a:extLst>
              <a:ext uri="{FF2B5EF4-FFF2-40B4-BE49-F238E27FC236}">
                <a16:creationId xmlns:a16="http://schemas.microsoft.com/office/drawing/2014/main" id="{10EE5210-72FF-46FB-A5AD-2CC99D4A4010}"/>
              </a:ext>
            </a:extLst>
          </p:cNvPr>
          <p:cNvSpPr/>
          <p:nvPr/>
        </p:nvSpPr>
        <p:spPr>
          <a:xfrm>
            <a:off x="1245866" y="3787836"/>
            <a:ext cx="2861363" cy="168226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</a:p>
        </p:txBody>
      </p:sp>
      <p:sp>
        <p:nvSpPr>
          <p:cNvPr id="19" name="Oval 18" descr="" title="">
            <a:extLst>
              <a:ext uri="{FF2B5EF4-FFF2-40B4-BE49-F238E27FC236}">
                <a16:creationId xmlns:a16="http://schemas.microsoft.com/office/drawing/2014/main" id="{2A2373C9-0C84-4A4C-8D00-D4E67581D0B0}"/>
              </a:ext>
            </a:extLst>
          </p:cNvPr>
          <p:cNvSpPr/>
          <p:nvPr/>
        </p:nvSpPr>
        <p:spPr>
          <a:xfrm>
            <a:off x="4665318" y="898346"/>
            <a:ext cx="2861363" cy="168226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</a:t>
            </a:r>
          </a:p>
        </p:txBody>
      </p:sp>
      <p:sp>
        <p:nvSpPr>
          <p:cNvPr id="20" name="Oval 19" descr="" title="">
            <a:extLst>
              <a:ext uri="{FF2B5EF4-FFF2-40B4-BE49-F238E27FC236}">
                <a16:creationId xmlns:a16="http://schemas.microsoft.com/office/drawing/2014/main" id="{76569D15-A8EC-47FD-AE69-1ED85EC6B449}"/>
              </a:ext>
            </a:extLst>
          </p:cNvPr>
          <p:cNvSpPr/>
          <p:nvPr/>
        </p:nvSpPr>
        <p:spPr>
          <a:xfrm>
            <a:off x="8348049" y="1628075"/>
            <a:ext cx="2861363" cy="168226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Intellectual</a:t>
            </a:r>
          </a:p>
        </p:txBody>
      </p:sp>
      <p:sp>
        <p:nvSpPr>
          <p:cNvPr id="22" name="Oval 21" descr="" title="">
            <a:extLst>
              <a:ext uri="{FF2B5EF4-FFF2-40B4-BE49-F238E27FC236}">
                <a16:creationId xmlns:a16="http://schemas.microsoft.com/office/drawing/2014/main" id="{78A31A8A-C045-4692-B5A6-A22BD1A04FCA}"/>
              </a:ext>
            </a:extLst>
          </p:cNvPr>
          <p:cNvSpPr/>
          <p:nvPr/>
        </p:nvSpPr>
        <p:spPr>
          <a:xfrm>
            <a:off x="4778223" y="4591406"/>
            <a:ext cx="2861363" cy="168226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</a:t>
            </a:r>
          </a:p>
        </p:txBody>
      </p:sp>
      <p:sp>
        <p:nvSpPr>
          <p:cNvPr id="23" name="Oval 22" descr="" title="">
            <a:extLst>
              <a:ext uri="{FF2B5EF4-FFF2-40B4-BE49-F238E27FC236}">
                <a16:creationId xmlns:a16="http://schemas.microsoft.com/office/drawing/2014/main" id="{CB93D218-DF71-4A17-B2E3-E38956B6ABDA}"/>
              </a:ext>
            </a:extLst>
          </p:cNvPr>
          <p:cNvSpPr/>
          <p:nvPr/>
        </p:nvSpPr>
        <p:spPr>
          <a:xfrm>
            <a:off x="8268779" y="3812321"/>
            <a:ext cx="2861363" cy="168226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Occupational</a:t>
            </a:r>
          </a:p>
        </p:txBody>
      </p:sp>
      <p:sp>
        <p:nvSpPr>
          <p:cNvPr id="3" name="TextBox 2" descr="" title="">
            <a:extLst>
              <a:ext uri="{FF2B5EF4-FFF2-40B4-BE49-F238E27FC236}">
                <a16:creationId xmlns:a16="http://schemas.microsoft.com/office/drawing/2014/main" id="{704EB47D-8B7C-4125-BF15-70378C461187}"/>
              </a:ext>
            </a:extLst>
          </p:cNvPr>
          <p:cNvSpPr txBox="1"/>
          <p:nvPr/>
        </p:nvSpPr>
        <p:spPr>
          <a:xfrm>
            <a:off x="3923222" y="3070164"/>
            <a:ext cx="4875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am I doing?</a:t>
            </a:r>
          </a:p>
        </p:txBody>
      </p:sp>
      <p:sp>
        <p:nvSpPr>
          <p:cNvPr id="2" name="TextBox 1" descr="" title="">
            <a:extLst>
              <a:ext uri="{FF2B5EF4-FFF2-40B4-BE49-F238E27FC236}">
                <a16:creationId xmlns:a16="http://schemas.microsoft.com/office/drawing/2014/main" id="{0140C0A5-3DAA-9840-E351-DCE8B30CDFF3}"/>
              </a:ext>
            </a:extLst>
          </p:cNvPr>
          <p:cNvSpPr txBox="1"/>
          <p:nvPr/>
        </p:nvSpPr>
        <p:spPr>
          <a:xfrm>
            <a:off x="381324" y="295634"/>
            <a:ext cx="11649456" cy="649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Pillars of well-being</a:t>
            </a:r>
          </a:p>
        </p:txBody>
      </p:sp>
    </p:spTree>
    <p:extLst>
      <p:ext uri="{BB962C8B-B14F-4D97-AF65-F5344CB8AC3E}">
        <p14:creationId xmlns:p14="http://schemas.microsoft.com/office/powerpoint/2010/main" val="3467863425"/>
      </p:ext>
    </p:extLst>
  </p:cSld>
  <p:clrMapOvr>
    <a:masterClrMapping/>
  </p:clrMapOvr>
</p:sld>
</file>

<file path=ppt/slides/slide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67FF09B7-8A7A-4EE7-A888-BF435087E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prioritize attorney mental health?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EE391EA3-37B4-4BF6-BCDC-3E595B617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318" y="2029265"/>
            <a:ext cx="10659035" cy="1849737"/>
          </a:xfrm>
        </p:spPr>
        <p:txBody>
          <a:bodyPr>
            <a:noAutofit/>
          </a:bodyPr>
          <a:lstStyle/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Prevalence of mental health issues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Work-related risk factors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Stigma/reluctance to seek help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Importance of mental health to ability to practice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4" name="Picture 6" descr="" title="">
            <a:extLst>
              <a:ext uri="{FF2B5EF4-FFF2-40B4-BE49-F238E27FC236}">
                <a16:creationId xmlns:a16="http://schemas.microsoft.com/office/drawing/2014/main" id="{93501302-77BC-844D-189C-1D441D0D4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713" y="2778280"/>
            <a:ext cx="2590395" cy="364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864907"/>
      </p:ext>
    </p:extLst>
  </p:cSld>
  <p:clrMapOvr>
    <a:masterClrMapping/>
  </p:clrMapOvr>
</p:sld>
</file>

<file path=ppt/slides/slide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67FF09B7-8A7A-4EE7-A888-BF435087E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prioritize attorney mental health?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Prevalence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 descr="" title="">
            <a:extLst>
              <a:ext uri="{FF2B5EF4-FFF2-40B4-BE49-F238E27FC236}">
                <a16:creationId xmlns:a16="http://schemas.microsoft.com/office/drawing/2014/main" id="{DE0E455E-0104-4B3A-8FAB-13D66CC26629}"/>
              </a:ext>
            </a:extLst>
          </p:cNvPr>
          <p:cNvSpPr txBox="1">
            <a:spLocks/>
          </p:cNvSpPr>
          <p:nvPr/>
        </p:nvSpPr>
        <p:spPr>
          <a:xfrm>
            <a:off x="504496" y="1846872"/>
            <a:ext cx="8773976" cy="2220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1999</a:t>
            </a:r>
          </a:p>
          <a:p>
            <a:pPr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“three times as likely as non lawyers to suffer from depression”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“more likely to develop a drug dependency “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“suffer from stress related diseases such as ulcers, coronary artery disease and hypertension, at rates well above average” 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 descr="" title="">
            <a:extLst>
              <a:ext uri="{FF2B5EF4-FFF2-40B4-BE49-F238E27FC236}">
                <a16:creationId xmlns:a16="http://schemas.microsoft.com/office/drawing/2014/main" id="{A9552489-DA50-428B-B8E5-4669599C4E88}"/>
              </a:ext>
            </a:extLst>
          </p:cNvPr>
          <p:cNvSpPr txBox="1">
            <a:spLocks/>
          </p:cNvSpPr>
          <p:nvPr/>
        </p:nvSpPr>
        <p:spPr>
          <a:xfrm>
            <a:off x="4352364" y="4214731"/>
            <a:ext cx="7584141" cy="26567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en-US" sz="24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 professionals are thought to experience higher levels of depression, anxiety, stress”</a:t>
            </a:r>
          </a:p>
          <a:p>
            <a:pPr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“potentially ‘harmful coping mechanisms’ has led to levels of alcohol and substance abuse among lawyers that are higher than the norm”</a:t>
            </a:r>
          </a:p>
        </p:txBody>
      </p:sp>
      <p:pic>
        <p:nvPicPr>
          <p:cNvPr id="17" name="Picture 16" descr="" title="">
            <a:extLst>
              <a:ext uri="{FF2B5EF4-FFF2-40B4-BE49-F238E27FC236}">
                <a16:creationId xmlns:a16="http://schemas.microsoft.com/office/drawing/2014/main" id="{B3DCDB8A-A299-44BD-8532-D055E5B11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18" y="4543233"/>
            <a:ext cx="3282582" cy="2030591"/>
          </a:xfrm>
          <a:prstGeom prst="rect">
            <a:avLst/>
          </a:prstGeom>
        </p:spPr>
      </p:pic>
      <p:pic>
        <p:nvPicPr>
          <p:cNvPr id="3" name="Picture 4" descr="" title="">
            <a:extLst>
              <a:ext uri="{FF2B5EF4-FFF2-40B4-BE49-F238E27FC236}">
                <a16:creationId xmlns:a16="http://schemas.microsoft.com/office/drawing/2014/main" id="{85FBB5D5-AEB5-A273-8CF3-B28434CCB7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" r="2191"/>
          <a:stretch/>
        </p:blipFill>
        <p:spPr bwMode="auto">
          <a:xfrm>
            <a:off x="9678119" y="2107328"/>
            <a:ext cx="2009385" cy="196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541377"/>
      </p:ext>
    </p:extLst>
  </p:cSld>
  <p:clrMapOvr>
    <a:masterClrMapping/>
  </p:clrMapOvr>
</p:sld>
</file>

<file path=ppt/slides/slide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67FF09B7-8A7A-4EE7-A888-BF435087E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prioritize attorney mental health?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Work-related risk factors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EE391EA3-37B4-4BF6-BCDC-3E595B617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939" y="2028580"/>
            <a:ext cx="10698806" cy="1849737"/>
          </a:xfrm>
        </p:spPr>
        <p:txBody>
          <a:bodyPr>
            <a:noAutofit/>
          </a:bodyPr>
          <a:lstStyle/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Work-related stressors</a:t>
            </a:r>
          </a:p>
          <a:p>
            <a:pPr marL="594360" lvl="1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eadlines, competition, long hours, deadlines, adversarial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94360" lvl="1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Washington Post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stressful profession based on Bureau of Labor Statistics </a:t>
            </a:r>
          </a:p>
          <a:p>
            <a:pPr marL="594360" lvl="1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tress correlates with several mental health issues </a:t>
            </a:r>
            <a:b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(anxiety, depression, and AUD/SUD)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" title="">
            <a:extLst>
              <a:ext uri="{FF2B5EF4-FFF2-40B4-BE49-F238E27FC236}">
                <a16:creationId xmlns:a16="http://schemas.microsoft.com/office/drawing/2014/main" id="{39B8F8DF-5D84-A1DC-494C-E30574253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76" b="9754"/>
          <a:stretch/>
        </p:blipFill>
        <p:spPr bwMode="auto">
          <a:xfrm>
            <a:off x="9204860" y="4192871"/>
            <a:ext cx="2422201" cy="228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 descr="" title="">
            <a:extLst>
              <a:ext uri="{FF2B5EF4-FFF2-40B4-BE49-F238E27FC236}">
                <a16:creationId xmlns:a16="http://schemas.microsoft.com/office/drawing/2014/main" id="{FB0CA395-D921-5B0B-3067-C984178A9EF2}"/>
              </a:ext>
            </a:extLst>
          </p:cNvPr>
          <p:cNvSpPr txBox="1">
            <a:spLocks/>
          </p:cNvSpPr>
          <p:nvPr/>
        </p:nvSpPr>
        <p:spPr>
          <a:xfrm>
            <a:off x="564939" y="3995521"/>
            <a:ext cx="11968127" cy="1849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 attorney personality traits</a:t>
            </a: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x-none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Maladaptive perfectionism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x-none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Emotional dissonance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Self-reliant and successful</a:t>
            </a: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x-none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Normalization of high stress and seeming “frazzled”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x-none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Remote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</a:t>
            </a:r>
            <a:r>
              <a:rPr lang="x-none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orking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a</a:t>
            </a:r>
            <a:r>
              <a:rPr lang="x-none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x-none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urnover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95092"/>
      </p:ext>
    </p:extLst>
  </p:cSld>
  <p:clrMapOvr>
    <a:masterClrMapping/>
  </p:clrMapOvr>
</p:sld>
</file>

<file path=ppt/slides/slide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67FF09B7-8A7A-4EE7-A888-BF435087E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prioritize attorney mental health?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Reluctance to seek help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EE391EA3-37B4-4BF6-BCDC-3E595B617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318" y="2029265"/>
            <a:ext cx="10659035" cy="1849737"/>
          </a:xfrm>
        </p:spPr>
        <p:txBody>
          <a:bodyPr>
            <a:noAutofit/>
          </a:bodyPr>
          <a:lstStyle/>
          <a:p>
            <a:pPr marL="365760" indent="-365760">
              <a:spcAft>
                <a:spcPts val="40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Over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x-non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40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  <a:r>
              <a:rPr lang="x-non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 people with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diagnosable </a:t>
            </a:r>
            <a:r>
              <a:rPr lang="x-non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mental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illness</a:t>
            </a:r>
            <a:r>
              <a:rPr lang="x-non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sought no treatment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during the</a:t>
            </a:r>
            <a:r>
              <a:rPr lang="x-non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prior year.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5760" indent="-36576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Common barriers to seeking help include:</a:t>
            </a:r>
          </a:p>
          <a:p>
            <a:pPr marL="594360" lvl="1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x-non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Stigma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(perceived and actual)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94360" lvl="1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x-non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ogistics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94360" lvl="1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x-non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Lack of awareness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94360" lvl="1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ost</a:t>
            </a:r>
          </a:p>
          <a:p>
            <a:pPr marL="365760" indent="-365760">
              <a:spcBef>
                <a:spcPts val="0"/>
              </a:spcBef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Seeking help sooner produces better outcomes:</a:t>
            </a:r>
          </a:p>
          <a:p>
            <a:pPr marL="594360" lvl="1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Mental health problems get worse with time</a:t>
            </a:r>
          </a:p>
          <a:p>
            <a:pPr marL="594360" lvl="1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Mental health issues can lead to secondary problems</a:t>
            </a:r>
          </a:p>
          <a:p>
            <a:pPr marL="594360" lvl="1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Mental health issues impact people around us</a:t>
            </a: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200" name="Picture 8" descr="" title="">
            <a:extLst>
              <a:ext uri="{FF2B5EF4-FFF2-40B4-BE49-F238E27FC236}">
                <a16:creationId xmlns:a16="http://schemas.microsoft.com/office/drawing/2014/main" id="{F9F531E1-1CC8-CBE7-AAD0-42E49B419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" t="-1" r="12734" b="9212"/>
          <a:stretch/>
        </p:blipFill>
        <p:spPr bwMode="auto">
          <a:xfrm>
            <a:off x="9277006" y="2798923"/>
            <a:ext cx="2408262" cy="360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714087"/>
      </p:ext>
    </p:extLst>
  </p:cSld>
  <p:clrMapOvr>
    <a:masterClrMapping/>
  </p:clrMapOvr>
</p:sld>
</file>

<file path=ppt/slides/slide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67FF09B7-8A7A-4EE7-A888-BF435087E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prioritize attorney mental health?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on ability to practice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4" name="Picture 4" descr="" title="">
            <a:extLst>
              <a:ext uri="{FF2B5EF4-FFF2-40B4-BE49-F238E27FC236}">
                <a16:creationId xmlns:a16="http://schemas.microsoft.com/office/drawing/2014/main" id="{C7560132-1EEA-2A8C-B49C-1E19EF1B7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19" y="2718262"/>
            <a:ext cx="961983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B2C3618D-CA59-6A05-AF09-6D3D71A15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3301" y="2263062"/>
            <a:ext cx="9035934" cy="1849737"/>
          </a:xfrm>
        </p:spPr>
        <p:txBody>
          <a:bodyPr>
            <a:noAutofit/>
          </a:bodyPr>
          <a:lstStyle/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NC RPC 1.1:  “A lawyer shall not handle a legal matter that the lawyer knows or should know he or she is not competent to handle.” </a:t>
            </a: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NC RPC 1.3:  “A lawyer shall act with reasonable diligence and promptness.” </a:t>
            </a: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NC RPC 1.4: “A lawyer shall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. . 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consult with the client” and “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keep the client reasonably informed about the status of the matter.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40 to 70 percent of disciplinary proceedings and malpractice claims against lawyers involve substance use or depression, and often both.</a:t>
            </a: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1800" dirty="0">
              <a:solidFill>
                <a:schemeClr val="bg1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015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r="http://schemas.openxmlformats.org/officeDocument/2006/relationships" xmlns:thm15="http://schemas.microsoft.com/office/thememl/2012/main"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terms:created xsi:type="dcterms:W3CDTF">1900-01-01T05:00:00.0000000Z</dcterms:created>
  <dcterms:modified xsi:type="dcterms:W3CDTF">1900-01-01T05:00:00.0000000Z</dcterms:modified>
</coreProperties>
</file>