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76" r:id="rId2"/>
    <p:sldId id="328" r:id="rId3"/>
    <p:sldId id="279" r:id="rId4"/>
    <p:sldId id="296" r:id="rId5"/>
    <p:sldId id="295" r:id="rId6"/>
    <p:sldId id="284" r:id="rId7"/>
    <p:sldId id="286" r:id="rId8"/>
    <p:sldId id="291" r:id="rId9"/>
    <p:sldId id="282" r:id="rId10"/>
    <p:sldId id="292" r:id="rId11"/>
    <p:sldId id="305" r:id="rId12"/>
    <p:sldId id="281" r:id="rId13"/>
    <p:sldId id="299" r:id="rId14"/>
    <p:sldId id="300" r:id="rId15"/>
    <p:sldId id="302" r:id="rId16"/>
    <p:sldId id="288" r:id="rId17"/>
    <p:sldId id="283" r:id="rId18"/>
    <p:sldId id="287" r:id="rId19"/>
    <p:sldId id="290" r:id="rId20"/>
    <p:sldId id="303" r:id="rId21"/>
    <p:sldId id="30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22"/>
    <p:restoredTop sz="94422"/>
  </p:normalViewPr>
  <p:slideViewPr>
    <p:cSldViewPr snapToGrid="0" snapToObjects="1">
      <p:cViewPr varScale="1">
        <p:scale>
          <a:sx n="116" d="100"/>
          <a:sy n="116" d="100"/>
        </p:scale>
        <p:origin x="32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6BE7AE-A0F7-7C46-9ECA-7D8F5A7D314C}" type="datetimeFigureOut">
              <a:rPr lang="en-US" smtClean="0"/>
              <a:t>1/30/25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0DF30E-C5B5-F54D-A943-D137DFBB7A38}" type="slidenum">
              <a:rPr lang="en-US" smtClean="0"/>
              <a:t>‹#›</a:t>
            </a:fld>
            <a:endParaRPr lang="en-US"/>
          </a:p>
        </p:txBody>
      </p:sp>
    </p:spTree>
    <p:extLst>
      <p:ext uri="{BB962C8B-B14F-4D97-AF65-F5344CB8AC3E}">
        <p14:creationId xmlns:p14="http://schemas.microsoft.com/office/powerpoint/2010/main" val="3243559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300DF30E-C5B5-F54D-A943-D137DFBB7A38}" type="slidenum">
              <a:rPr lang="en-US" smtClean="0"/>
              <a:t>7</a:t>
            </a:fld>
            <a:endParaRPr lang="en-US"/>
          </a:p>
        </p:txBody>
      </p:sp>
    </p:spTree>
    <p:extLst>
      <p:ext uri="{BB962C8B-B14F-4D97-AF65-F5344CB8AC3E}">
        <p14:creationId xmlns:p14="http://schemas.microsoft.com/office/powerpoint/2010/main" val="904541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6BD64-0D7A-BE4B-A230-A47EAC745F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667C4B-0D19-CB42-8E38-FA56BA4A07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91CF81-C5BA-B342-88C2-075F62CF086F}"/>
              </a:ext>
            </a:extLst>
          </p:cNvPr>
          <p:cNvSpPr>
            <a:spLocks noGrp="1"/>
          </p:cNvSpPr>
          <p:nvPr>
            <p:ph type="dt" sz="half" idx="10"/>
          </p:nvPr>
        </p:nvSpPr>
        <p:spPr/>
        <p:txBody>
          <a:bodyPr/>
          <a:lstStyle/>
          <a:p>
            <a:fld id="{82BAF839-AE3E-E745-AB38-20EE00274E03}" type="datetimeFigureOut">
              <a:rPr lang="en-US" smtClean="0"/>
              <a:t>1/30/25</a:t>
            </a:fld>
            <a:endParaRPr lang="en-US"/>
          </a:p>
        </p:txBody>
      </p:sp>
      <p:sp>
        <p:nvSpPr>
          <p:cNvPr id="5" name="Footer Placeholder 4">
            <a:extLst>
              <a:ext uri="{FF2B5EF4-FFF2-40B4-BE49-F238E27FC236}">
                <a16:creationId xmlns:a16="http://schemas.microsoft.com/office/drawing/2014/main" id="{22461CA3-E3FB-6143-905E-D3FD1167B7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8304F9-B296-2F4B-8702-E32262BC9EC0}"/>
              </a:ext>
            </a:extLst>
          </p:cNvPr>
          <p:cNvSpPr>
            <a:spLocks noGrp="1"/>
          </p:cNvSpPr>
          <p:nvPr>
            <p:ph type="sldNum" sz="quarter" idx="12"/>
          </p:nvPr>
        </p:nvSpPr>
        <p:spPr/>
        <p:txBody>
          <a:bodyPr/>
          <a:lstStyle/>
          <a:p>
            <a:fld id="{E5115223-7B91-A841-BB17-CCF5739F1E8B}" type="slidenum">
              <a:rPr lang="en-US" smtClean="0"/>
              <a:t>‹#›</a:t>
            </a:fld>
            <a:endParaRPr lang="en-US"/>
          </a:p>
        </p:txBody>
      </p:sp>
    </p:spTree>
    <p:extLst>
      <p:ext uri="{BB962C8B-B14F-4D97-AF65-F5344CB8AC3E}">
        <p14:creationId xmlns:p14="http://schemas.microsoft.com/office/powerpoint/2010/main" val="3117329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90DA2-2CE2-5448-86AB-4927C42E18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BF43BC-65D1-804A-BED0-15FD384EFB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0313E8-14A9-A64C-89D3-38366FD7BCA7}"/>
              </a:ext>
            </a:extLst>
          </p:cNvPr>
          <p:cNvSpPr>
            <a:spLocks noGrp="1"/>
          </p:cNvSpPr>
          <p:nvPr>
            <p:ph type="dt" sz="half" idx="10"/>
          </p:nvPr>
        </p:nvSpPr>
        <p:spPr/>
        <p:txBody>
          <a:bodyPr/>
          <a:lstStyle/>
          <a:p>
            <a:fld id="{82BAF839-AE3E-E745-AB38-20EE00274E03}" type="datetimeFigureOut">
              <a:rPr lang="en-US" smtClean="0"/>
              <a:t>1/30/25</a:t>
            </a:fld>
            <a:endParaRPr lang="en-US"/>
          </a:p>
        </p:txBody>
      </p:sp>
      <p:sp>
        <p:nvSpPr>
          <p:cNvPr id="5" name="Footer Placeholder 4">
            <a:extLst>
              <a:ext uri="{FF2B5EF4-FFF2-40B4-BE49-F238E27FC236}">
                <a16:creationId xmlns:a16="http://schemas.microsoft.com/office/drawing/2014/main" id="{18BCACA1-F5B5-354D-B870-A29F5AB685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645AF9-FECC-7E46-981D-710FE1D8D35F}"/>
              </a:ext>
            </a:extLst>
          </p:cNvPr>
          <p:cNvSpPr>
            <a:spLocks noGrp="1"/>
          </p:cNvSpPr>
          <p:nvPr>
            <p:ph type="sldNum" sz="quarter" idx="12"/>
          </p:nvPr>
        </p:nvSpPr>
        <p:spPr/>
        <p:txBody>
          <a:bodyPr/>
          <a:lstStyle/>
          <a:p>
            <a:fld id="{E5115223-7B91-A841-BB17-CCF5739F1E8B}" type="slidenum">
              <a:rPr lang="en-US" smtClean="0"/>
              <a:t>‹#›</a:t>
            </a:fld>
            <a:endParaRPr lang="en-US"/>
          </a:p>
        </p:txBody>
      </p:sp>
    </p:spTree>
    <p:extLst>
      <p:ext uri="{BB962C8B-B14F-4D97-AF65-F5344CB8AC3E}">
        <p14:creationId xmlns:p14="http://schemas.microsoft.com/office/powerpoint/2010/main" val="2087196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D2C31A-15EE-4B40-A052-66F574E44B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E29914-1C48-4448-AF45-DEA5232F6D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763DE3-AE4F-7841-AA4B-18F10D27449B}"/>
              </a:ext>
            </a:extLst>
          </p:cNvPr>
          <p:cNvSpPr>
            <a:spLocks noGrp="1"/>
          </p:cNvSpPr>
          <p:nvPr>
            <p:ph type="dt" sz="half" idx="10"/>
          </p:nvPr>
        </p:nvSpPr>
        <p:spPr/>
        <p:txBody>
          <a:bodyPr/>
          <a:lstStyle/>
          <a:p>
            <a:fld id="{82BAF839-AE3E-E745-AB38-20EE00274E03}" type="datetimeFigureOut">
              <a:rPr lang="en-US" smtClean="0"/>
              <a:t>1/30/25</a:t>
            </a:fld>
            <a:endParaRPr lang="en-US"/>
          </a:p>
        </p:txBody>
      </p:sp>
      <p:sp>
        <p:nvSpPr>
          <p:cNvPr id="5" name="Footer Placeholder 4">
            <a:extLst>
              <a:ext uri="{FF2B5EF4-FFF2-40B4-BE49-F238E27FC236}">
                <a16:creationId xmlns:a16="http://schemas.microsoft.com/office/drawing/2014/main" id="{B0D26C8F-46D1-D249-8A7C-76778F7A34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A1FFB9-1918-824B-A214-435A3A65F107}"/>
              </a:ext>
            </a:extLst>
          </p:cNvPr>
          <p:cNvSpPr>
            <a:spLocks noGrp="1"/>
          </p:cNvSpPr>
          <p:nvPr>
            <p:ph type="sldNum" sz="quarter" idx="12"/>
          </p:nvPr>
        </p:nvSpPr>
        <p:spPr/>
        <p:txBody>
          <a:bodyPr/>
          <a:lstStyle/>
          <a:p>
            <a:fld id="{E5115223-7B91-A841-BB17-CCF5739F1E8B}" type="slidenum">
              <a:rPr lang="en-US" smtClean="0"/>
              <a:t>‹#›</a:t>
            </a:fld>
            <a:endParaRPr lang="en-US"/>
          </a:p>
        </p:txBody>
      </p:sp>
    </p:spTree>
    <p:extLst>
      <p:ext uri="{BB962C8B-B14F-4D97-AF65-F5344CB8AC3E}">
        <p14:creationId xmlns:p14="http://schemas.microsoft.com/office/powerpoint/2010/main" val="507093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Title +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19783-F65E-A247-AEEF-0786DB688F2D}"/>
              </a:ext>
            </a:extLst>
          </p:cNvPr>
          <p:cNvSpPr>
            <a:spLocks noGrp="1"/>
          </p:cNvSpPr>
          <p:nvPr>
            <p:ph type="ctrTitle"/>
          </p:nvPr>
        </p:nvSpPr>
        <p:spPr>
          <a:xfrm>
            <a:off x="5007431" y="2141524"/>
            <a:ext cx="6239689" cy="1441012"/>
          </a:xfrm>
          <a:prstGeom prst="rect">
            <a:avLst/>
          </a:prstGeom>
        </p:spPr>
        <p:txBody>
          <a:bodyPr anchor="t">
            <a:normAutofit/>
          </a:bodyPr>
          <a:lstStyle>
            <a:lvl1pPr algn="l">
              <a:defRPr sz="4800" spc="0">
                <a:solidFill>
                  <a:schemeClr val="bg1"/>
                </a:solidFill>
                <a:latin typeface="Merriweather" pitchFamily="2" charset="77"/>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5954AF0-214F-DD47-A5EE-28710D19E367}"/>
              </a:ext>
            </a:extLst>
          </p:cNvPr>
          <p:cNvSpPr>
            <a:spLocks noGrp="1"/>
          </p:cNvSpPr>
          <p:nvPr>
            <p:ph type="subTitle" idx="1"/>
          </p:nvPr>
        </p:nvSpPr>
        <p:spPr>
          <a:xfrm>
            <a:off x="5007431" y="3877810"/>
            <a:ext cx="6239689" cy="1365522"/>
          </a:xfrm>
          <a:prstGeom prst="rect">
            <a:avLst/>
          </a:prstGeom>
        </p:spPr>
        <p:txBody>
          <a:bodyPr>
            <a:normAutofit/>
          </a:bodyPr>
          <a:lstStyle>
            <a:lvl1pPr marL="0" indent="0" algn="l">
              <a:buNone/>
              <a:defRPr sz="20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Box 8">
            <a:extLst>
              <a:ext uri="{FF2B5EF4-FFF2-40B4-BE49-F238E27FC236}">
                <a16:creationId xmlns:a16="http://schemas.microsoft.com/office/drawing/2014/main" id="{5D9CDF8B-DFE6-E742-868D-269D26308FB5}"/>
              </a:ext>
            </a:extLst>
          </p:cNvPr>
          <p:cNvSpPr txBox="1"/>
          <p:nvPr userDrawn="1"/>
        </p:nvSpPr>
        <p:spPr>
          <a:xfrm>
            <a:off x="5704114" y="1509486"/>
            <a:ext cx="184731" cy="369332"/>
          </a:xfrm>
          <a:prstGeom prst="rect">
            <a:avLst/>
          </a:prstGeom>
          <a:noFill/>
        </p:spPr>
        <p:txBody>
          <a:bodyPr wrap="none" rtlCol="0">
            <a:spAutoFit/>
          </a:bodyPr>
          <a:lstStyle/>
          <a:p>
            <a:endParaRPr lang="en-US"/>
          </a:p>
        </p:txBody>
      </p:sp>
      <p:pic>
        <p:nvPicPr>
          <p:cNvPr id="16" name="Picture 15">
            <a:extLst>
              <a:ext uri="{FF2B5EF4-FFF2-40B4-BE49-F238E27FC236}">
                <a16:creationId xmlns:a16="http://schemas.microsoft.com/office/drawing/2014/main" id="{94CE4814-38B7-704C-B19B-DA997ADA61E5}"/>
              </a:ext>
            </a:extLst>
          </p:cNvPr>
          <p:cNvPicPr>
            <a:picLocks noChangeAspect="1"/>
          </p:cNvPicPr>
          <p:nvPr userDrawn="1"/>
        </p:nvPicPr>
        <p:blipFill>
          <a:blip r:embed="rId3"/>
          <a:stretch>
            <a:fillRect/>
          </a:stretch>
        </p:blipFill>
        <p:spPr>
          <a:xfrm>
            <a:off x="5094514" y="1822967"/>
            <a:ext cx="473166" cy="69003"/>
          </a:xfrm>
          <a:prstGeom prst="rect">
            <a:avLst/>
          </a:prstGeom>
        </p:spPr>
      </p:pic>
      <p:pic>
        <p:nvPicPr>
          <p:cNvPr id="18" name="Picture 17">
            <a:extLst>
              <a:ext uri="{FF2B5EF4-FFF2-40B4-BE49-F238E27FC236}">
                <a16:creationId xmlns:a16="http://schemas.microsoft.com/office/drawing/2014/main" id="{320F0AFF-665B-2D41-8F84-F12E857D6C38}"/>
              </a:ext>
            </a:extLst>
          </p:cNvPr>
          <p:cNvPicPr>
            <a:picLocks noChangeAspect="1"/>
          </p:cNvPicPr>
          <p:nvPr userDrawn="1"/>
        </p:nvPicPr>
        <p:blipFill>
          <a:blip r:embed="rId4"/>
          <a:stretch>
            <a:fillRect/>
          </a:stretch>
        </p:blipFill>
        <p:spPr>
          <a:xfrm>
            <a:off x="5094514" y="5994400"/>
            <a:ext cx="2495006" cy="457200"/>
          </a:xfrm>
          <a:prstGeom prst="rect">
            <a:avLst/>
          </a:prstGeom>
        </p:spPr>
      </p:pic>
      <p:sp>
        <p:nvSpPr>
          <p:cNvPr id="5" name="Text Placeholder 4">
            <a:extLst>
              <a:ext uri="{FF2B5EF4-FFF2-40B4-BE49-F238E27FC236}">
                <a16:creationId xmlns:a16="http://schemas.microsoft.com/office/drawing/2014/main" id="{CB257A99-76CB-9243-97DB-B2BAB5C6C5A4}"/>
              </a:ext>
            </a:extLst>
          </p:cNvPr>
          <p:cNvSpPr>
            <a:spLocks noGrp="1"/>
          </p:cNvSpPr>
          <p:nvPr>
            <p:ph type="body" sz="quarter" idx="11" hasCustomPrompt="1"/>
          </p:nvPr>
        </p:nvSpPr>
        <p:spPr>
          <a:xfrm>
            <a:off x="4966963" y="1343225"/>
            <a:ext cx="2197100" cy="230188"/>
          </a:xfrm>
        </p:spPr>
        <p:txBody>
          <a:bodyPr>
            <a:noAutofit/>
          </a:bodyPr>
          <a:lstStyle>
            <a:lvl1pPr marL="0" indent="0">
              <a:buNone/>
              <a:defRPr sz="1400" b="1" i="0">
                <a:solidFill>
                  <a:srgbClr val="4B9CD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DATE</a:t>
            </a:r>
          </a:p>
        </p:txBody>
      </p:sp>
    </p:spTree>
    <p:extLst>
      <p:ext uri="{BB962C8B-B14F-4D97-AF65-F5344CB8AC3E}">
        <p14:creationId xmlns:p14="http://schemas.microsoft.com/office/powerpoint/2010/main" val="352034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8547F-B977-084A-8CE0-4C040AE4AC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CC0CD9-EF0C-B743-AD06-FCE91CCA03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557EA1-A507-7141-BDC1-7911C6AFCAA2}"/>
              </a:ext>
            </a:extLst>
          </p:cNvPr>
          <p:cNvSpPr>
            <a:spLocks noGrp="1"/>
          </p:cNvSpPr>
          <p:nvPr>
            <p:ph type="dt" sz="half" idx="10"/>
          </p:nvPr>
        </p:nvSpPr>
        <p:spPr/>
        <p:txBody>
          <a:bodyPr/>
          <a:lstStyle/>
          <a:p>
            <a:fld id="{82BAF839-AE3E-E745-AB38-20EE00274E03}" type="datetimeFigureOut">
              <a:rPr lang="en-US" smtClean="0"/>
              <a:t>1/30/25</a:t>
            </a:fld>
            <a:endParaRPr lang="en-US"/>
          </a:p>
        </p:txBody>
      </p:sp>
      <p:sp>
        <p:nvSpPr>
          <p:cNvPr id="5" name="Footer Placeholder 4">
            <a:extLst>
              <a:ext uri="{FF2B5EF4-FFF2-40B4-BE49-F238E27FC236}">
                <a16:creationId xmlns:a16="http://schemas.microsoft.com/office/drawing/2014/main" id="{0ECEF4E8-356A-3847-96DC-FB4637E199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96CF13-2B53-D146-96E8-912B208B1944}"/>
              </a:ext>
            </a:extLst>
          </p:cNvPr>
          <p:cNvSpPr>
            <a:spLocks noGrp="1"/>
          </p:cNvSpPr>
          <p:nvPr>
            <p:ph type="sldNum" sz="quarter" idx="12"/>
          </p:nvPr>
        </p:nvSpPr>
        <p:spPr/>
        <p:txBody>
          <a:bodyPr/>
          <a:lstStyle/>
          <a:p>
            <a:fld id="{E5115223-7B91-A841-BB17-CCF5739F1E8B}" type="slidenum">
              <a:rPr lang="en-US" smtClean="0"/>
              <a:t>‹#›</a:t>
            </a:fld>
            <a:endParaRPr lang="en-US"/>
          </a:p>
        </p:txBody>
      </p:sp>
    </p:spTree>
    <p:extLst>
      <p:ext uri="{BB962C8B-B14F-4D97-AF65-F5344CB8AC3E}">
        <p14:creationId xmlns:p14="http://schemas.microsoft.com/office/powerpoint/2010/main" val="3750536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EFAEA-E0C9-FC4A-A2B7-EC66969583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851140-BE9F-204C-B971-377EC3FB34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A40AE2-5650-C041-ADDD-6C51F677DF00}"/>
              </a:ext>
            </a:extLst>
          </p:cNvPr>
          <p:cNvSpPr>
            <a:spLocks noGrp="1"/>
          </p:cNvSpPr>
          <p:nvPr>
            <p:ph type="dt" sz="half" idx="10"/>
          </p:nvPr>
        </p:nvSpPr>
        <p:spPr/>
        <p:txBody>
          <a:bodyPr/>
          <a:lstStyle/>
          <a:p>
            <a:fld id="{82BAF839-AE3E-E745-AB38-20EE00274E03}" type="datetimeFigureOut">
              <a:rPr lang="en-US" smtClean="0"/>
              <a:t>1/30/25</a:t>
            </a:fld>
            <a:endParaRPr lang="en-US"/>
          </a:p>
        </p:txBody>
      </p:sp>
      <p:sp>
        <p:nvSpPr>
          <p:cNvPr id="5" name="Footer Placeholder 4">
            <a:extLst>
              <a:ext uri="{FF2B5EF4-FFF2-40B4-BE49-F238E27FC236}">
                <a16:creationId xmlns:a16="http://schemas.microsoft.com/office/drawing/2014/main" id="{20EEE3E1-A27E-EA43-8C8A-21ED9B8C7D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C629A0-2CFD-C34C-B7E2-E415D0542B00}"/>
              </a:ext>
            </a:extLst>
          </p:cNvPr>
          <p:cNvSpPr>
            <a:spLocks noGrp="1"/>
          </p:cNvSpPr>
          <p:nvPr>
            <p:ph type="sldNum" sz="quarter" idx="12"/>
          </p:nvPr>
        </p:nvSpPr>
        <p:spPr/>
        <p:txBody>
          <a:bodyPr/>
          <a:lstStyle/>
          <a:p>
            <a:fld id="{E5115223-7B91-A841-BB17-CCF5739F1E8B}" type="slidenum">
              <a:rPr lang="en-US" smtClean="0"/>
              <a:t>‹#›</a:t>
            </a:fld>
            <a:endParaRPr lang="en-US"/>
          </a:p>
        </p:txBody>
      </p:sp>
    </p:spTree>
    <p:extLst>
      <p:ext uri="{BB962C8B-B14F-4D97-AF65-F5344CB8AC3E}">
        <p14:creationId xmlns:p14="http://schemas.microsoft.com/office/powerpoint/2010/main" val="3368946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86012-398E-9045-911D-7917624701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A9CDA4-F359-FD46-BFB7-60F6D76E8C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9CA607-C98F-E94D-95AE-96E92E83D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F52912-C8E2-B740-81FF-22256D29721E}"/>
              </a:ext>
            </a:extLst>
          </p:cNvPr>
          <p:cNvSpPr>
            <a:spLocks noGrp="1"/>
          </p:cNvSpPr>
          <p:nvPr>
            <p:ph type="dt" sz="half" idx="10"/>
          </p:nvPr>
        </p:nvSpPr>
        <p:spPr/>
        <p:txBody>
          <a:bodyPr/>
          <a:lstStyle/>
          <a:p>
            <a:fld id="{82BAF839-AE3E-E745-AB38-20EE00274E03}" type="datetimeFigureOut">
              <a:rPr lang="en-US" smtClean="0"/>
              <a:t>1/30/25</a:t>
            </a:fld>
            <a:endParaRPr lang="en-US"/>
          </a:p>
        </p:txBody>
      </p:sp>
      <p:sp>
        <p:nvSpPr>
          <p:cNvPr id="6" name="Footer Placeholder 5">
            <a:extLst>
              <a:ext uri="{FF2B5EF4-FFF2-40B4-BE49-F238E27FC236}">
                <a16:creationId xmlns:a16="http://schemas.microsoft.com/office/drawing/2014/main" id="{844AD1F7-D537-6F46-84F8-3059A70292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249069-58C2-434C-9A69-E0FB8483C1DB}"/>
              </a:ext>
            </a:extLst>
          </p:cNvPr>
          <p:cNvSpPr>
            <a:spLocks noGrp="1"/>
          </p:cNvSpPr>
          <p:nvPr>
            <p:ph type="sldNum" sz="quarter" idx="12"/>
          </p:nvPr>
        </p:nvSpPr>
        <p:spPr/>
        <p:txBody>
          <a:bodyPr/>
          <a:lstStyle/>
          <a:p>
            <a:fld id="{E5115223-7B91-A841-BB17-CCF5739F1E8B}" type="slidenum">
              <a:rPr lang="en-US" smtClean="0"/>
              <a:t>‹#›</a:t>
            </a:fld>
            <a:endParaRPr lang="en-US"/>
          </a:p>
        </p:txBody>
      </p:sp>
    </p:spTree>
    <p:extLst>
      <p:ext uri="{BB962C8B-B14F-4D97-AF65-F5344CB8AC3E}">
        <p14:creationId xmlns:p14="http://schemas.microsoft.com/office/powerpoint/2010/main" val="2212763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8AEEB-8D85-4642-AE2E-CC2A029FF0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21D8BF-38A3-6B41-B96E-E48F8A1E11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509545-85FE-A340-89EF-21111715AF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A5664D-0E8E-0D4B-AAAD-2CD61FC3B9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EDE597-531E-5F41-A31C-02624E7CD0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3E3955-3D93-5741-BA57-FD24E3F969B3}"/>
              </a:ext>
            </a:extLst>
          </p:cNvPr>
          <p:cNvSpPr>
            <a:spLocks noGrp="1"/>
          </p:cNvSpPr>
          <p:nvPr>
            <p:ph type="dt" sz="half" idx="10"/>
          </p:nvPr>
        </p:nvSpPr>
        <p:spPr/>
        <p:txBody>
          <a:bodyPr/>
          <a:lstStyle/>
          <a:p>
            <a:fld id="{82BAF839-AE3E-E745-AB38-20EE00274E03}" type="datetimeFigureOut">
              <a:rPr lang="en-US" smtClean="0"/>
              <a:t>1/30/25</a:t>
            </a:fld>
            <a:endParaRPr lang="en-US"/>
          </a:p>
        </p:txBody>
      </p:sp>
      <p:sp>
        <p:nvSpPr>
          <p:cNvPr id="8" name="Footer Placeholder 7">
            <a:extLst>
              <a:ext uri="{FF2B5EF4-FFF2-40B4-BE49-F238E27FC236}">
                <a16:creationId xmlns:a16="http://schemas.microsoft.com/office/drawing/2014/main" id="{4C03706D-5827-7A40-89D9-20E2FAA887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331A3F-765E-EC40-9380-B5F05633C970}"/>
              </a:ext>
            </a:extLst>
          </p:cNvPr>
          <p:cNvSpPr>
            <a:spLocks noGrp="1"/>
          </p:cNvSpPr>
          <p:nvPr>
            <p:ph type="sldNum" sz="quarter" idx="12"/>
          </p:nvPr>
        </p:nvSpPr>
        <p:spPr/>
        <p:txBody>
          <a:bodyPr/>
          <a:lstStyle/>
          <a:p>
            <a:fld id="{E5115223-7B91-A841-BB17-CCF5739F1E8B}" type="slidenum">
              <a:rPr lang="en-US" smtClean="0"/>
              <a:t>‹#›</a:t>
            </a:fld>
            <a:endParaRPr lang="en-US"/>
          </a:p>
        </p:txBody>
      </p:sp>
    </p:spTree>
    <p:extLst>
      <p:ext uri="{BB962C8B-B14F-4D97-AF65-F5344CB8AC3E}">
        <p14:creationId xmlns:p14="http://schemas.microsoft.com/office/powerpoint/2010/main" val="2700667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549A7-600C-7C49-8FD3-BD4D422346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AD58DE-EBDD-0247-BFE7-84A1553DE9C5}"/>
              </a:ext>
            </a:extLst>
          </p:cNvPr>
          <p:cNvSpPr>
            <a:spLocks noGrp="1"/>
          </p:cNvSpPr>
          <p:nvPr>
            <p:ph type="dt" sz="half" idx="10"/>
          </p:nvPr>
        </p:nvSpPr>
        <p:spPr/>
        <p:txBody>
          <a:bodyPr/>
          <a:lstStyle/>
          <a:p>
            <a:fld id="{82BAF839-AE3E-E745-AB38-20EE00274E03}" type="datetimeFigureOut">
              <a:rPr lang="en-US" smtClean="0"/>
              <a:t>1/30/25</a:t>
            </a:fld>
            <a:endParaRPr lang="en-US"/>
          </a:p>
        </p:txBody>
      </p:sp>
      <p:sp>
        <p:nvSpPr>
          <p:cNvPr id="4" name="Footer Placeholder 3">
            <a:extLst>
              <a:ext uri="{FF2B5EF4-FFF2-40B4-BE49-F238E27FC236}">
                <a16:creationId xmlns:a16="http://schemas.microsoft.com/office/drawing/2014/main" id="{63173BF2-2925-2B47-A2E3-36A7E99593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2A4336-5C2C-E642-8217-5E85723EE1B3}"/>
              </a:ext>
            </a:extLst>
          </p:cNvPr>
          <p:cNvSpPr>
            <a:spLocks noGrp="1"/>
          </p:cNvSpPr>
          <p:nvPr>
            <p:ph type="sldNum" sz="quarter" idx="12"/>
          </p:nvPr>
        </p:nvSpPr>
        <p:spPr/>
        <p:txBody>
          <a:bodyPr/>
          <a:lstStyle/>
          <a:p>
            <a:fld id="{E5115223-7B91-A841-BB17-CCF5739F1E8B}" type="slidenum">
              <a:rPr lang="en-US" smtClean="0"/>
              <a:t>‹#›</a:t>
            </a:fld>
            <a:endParaRPr lang="en-US"/>
          </a:p>
        </p:txBody>
      </p:sp>
    </p:spTree>
    <p:extLst>
      <p:ext uri="{BB962C8B-B14F-4D97-AF65-F5344CB8AC3E}">
        <p14:creationId xmlns:p14="http://schemas.microsoft.com/office/powerpoint/2010/main" val="1203893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96112A-387A-3948-91C2-6C8ED3F57F39}"/>
              </a:ext>
            </a:extLst>
          </p:cNvPr>
          <p:cNvSpPr>
            <a:spLocks noGrp="1"/>
          </p:cNvSpPr>
          <p:nvPr>
            <p:ph type="dt" sz="half" idx="10"/>
          </p:nvPr>
        </p:nvSpPr>
        <p:spPr/>
        <p:txBody>
          <a:bodyPr/>
          <a:lstStyle/>
          <a:p>
            <a:fld id="{82BAF839-AE3E-E745-AB38-20EE00274E03}" type="datetimeFigureOut">
              <a:rPr lang="en-US" smtClean="0"/>
              <a:t>1/30/25</a:t>
            </a:fld>
            <a:endParaRPr lang="en-US"/>
          </a:p>
        </p:txBody>
      </p:sp>
      <p:sp>
        <p:nvSpPr>
          <p:cNvPr id="3" name="Footer Placeholder 2">
            <a:extLst>
              <a:ext uri="{FF2B5EF4-FFF2-40B4-BE49-F238E27FC236}">
                <a16:creationId xmlns:a16="http://schemas.microsoft.com/office/drawing/2014/main" id="{5BCE314E-EDDB-104C-9958-C4A0A63247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D754FC-CC9B-E84F-9C8B-7A39355FAEBD}"/>
              </a:ext>
            </a:extLst>
          </p:cNvPr>
          <p:cNvSpPr>
            <a:spLocks noGrp="1"/>
          </p:cNvSpPr>
          <p:nvPr>
            <p:ph type="sldNum" sz="quarter" idx="12"/>
          </p:nvPr>
        </p:nvSpPr>
        <p:spPr/>
        <p:txBody>
          <a:bodyPr/>
          <a:lstStyle/>
          <a:p>
            <a:fld id="{E5115223-7B91-A841-BB17-CCF5739F1E8B}" type="slidenum">
              <a:rPr lang="en-US" smtClean="0"/>
              <a:t>‹#›</a:t>
            </a:fld>
            <a:endParaRPr lang="en-US"/>
          </a:p>
        </p:txBody>
      </p:sp>
    </p:spTree>
    <p:extLst>
      <p:ext uri="{BB962C8B-B14F-4D97-AF65-F5344CB8AC3E}">
        <p14:creationId xmlns:p14="http://schemas.microsoft.com/office/powerpoint/2010/main" val="2457123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0D4DD-AFD3-B94D-88ED-29F96EB0E7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FD4B31-E0FF-984A-81E6-FDF3B9B636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32F452-978C-7145-BEB6-1967D47314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4FC133-6036-8244-900D-6528B04FF507}"/>
              </a:ext>
            </a:extLst>
          </p:cNvPr>
          <p:cNvSpPr>
            <a:spLocks noGrp="1"/>
          </p:cNvSpPr>
          <p:nvPr>
            <p:ph type="dt" sz="half" idx="10"/>
          </p:nvPr>
        </p:nvSpPr>
        <p:spPr/>
        <p:txBody>
          <a:bodyPr/>
          <a:lstStyle/>
          <a:p>
            <a:fld id="{82BAF839-AE3E-E745-AB38-20EE00274E03}" type="datetimeFigureOut">
              <a:rPr lang="en-US" smtClean="0"/>
              <a:t>1/30/25</a:t>
            </a:fld>
            <a:endParaRPr lang="en-US"/>
          </a:p>
        </p:txBody>
      </p:sp>
      <p:sp>
        <p:nvSpPr>
          <p:cNvPr id="6" name="Footer Placeholder 5">
            <a:extLst>
              <a:ext uri="{FF2B5EF4-FFF2-40B4-BE49-F238E27FC236}">
                <a16:creationId xmlns:a16="http://schemas.microsoft.com/office/drawing/2014/main" id="{7592A1F4-7BC3-7847-96E5-BB83E06B61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E6AA9C-09E9-FF45-9A84-C5E1717E1A75}"/>
              </a:ext>
            </a:extLst>
          </p:cNvPr>
          <p:cNvSpPr>
            <a:spLocks noGrp="1"/>
          </p:cNvSpPr>
          <p:nvPr>
            <p:ph type="sldNum" sz="quarter" idx="12"/>
          </p:nvPr>
        </p:nvSpPr>
        <p:spPr/>
        <p:txBody>
          <a:bodyPr/>
          <a:lstStyle/>
          <a:p>
            <a:fld id="{E5115223-7B91-A841-BB17-CCF5739F1E8B}" type="slidenum">
              <a:rPr lang="en-US" smtClean="0"/>
              <a:t>‹#›</a:t>
            </a:fld>
            <a:endParaRPr lang="en-US"/>
          </a:p>
        </p:txBody>
      </p:sp>
    </p:spTree>
    <p:extLst>
      <p:ext uri="{BB962C8B-B14F-4D97-AF65-F5344CB8AC3E}">
        <p14:creationId xmlns:p14="http://schemas.microsoft.com/office/powerpoint/2010/main" val="3885680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BF847-DB12-314E-9C59-7D64479AAB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348175-4843-194F-B702-01CCB9BE6E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F2B37E-5E47-8545-846B-7A9A5B9D5C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24BD77-F6C6-5B43-8D20-4023EE9A3D24}"/>
              </a:ext>
            </a:extLst>
          </p:cNvPr>
          <p:cNvSpPr>
            <a:spLocks noGrp="1"/>
          </p:cNvSpPr>
          <p:nvPr>
            <p:ph type="dt" sz="half" idx="10"/>
          </p:nvPr>
        </p:nvSpPr>
        <p:spPr/>
        <p:txBody>
          <a:bodyPr/>
          <a:lstStyle/>
          <a:p>
            <a:fld id="{82BAF839-AE3E-E745-AB38-20EE00274E03}" type="datetimeFigureOut">
              <a:rPr lang="en-US" smtClean="0"/>
              <a:t>1/30/25</a:t>
            </a:fld>
            <a:endParaRPr lang="en-US"/>
          </a:p>
        </p:txBody>
      </p:sp>
      <p:sp>
        <p:nvSpPr>
          <p:cNvPr id="6" name="Footer Placeholder 5">
            <a:extLst>
              <a:ext uri="{FF2B5EF4-FFF2-40B4-BE49-F238E27FC236}">
                <a16:creationId xmlns:a16="http://schemas.microsoft.com/office/drawing/2014/main" id="{CD2C82E6-82F4-7347-8044-71D4D4572D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392C3F-3803-1549-8CD2-534D35A194D2}"/>
              </a:ext>
            </a:extLst>
          </p:cNvPr>
          <p:cNvSpPr>
            <a:spLocks noGrp="1"/>
          </p:cNvSpPr>
          <p:nvPr>
            <p:ph type="sldNum" sz="quarter" idx="12"/>
          </p:nvPr>
        </p:nvSpPr>
        <p:spPr/>
        <p:txBody>
          <a:bodyPr/>
          <a:lstStyle/>
          <a:p>
            <a:fld id="{E5115223-7B91-A841-BB17-CCF5739F1E8B}" type="slidenum">
              <a:rPr lang="en-US" smtClean="0"/>
              <a:t>‹#›</a:t>
            </a:fld>
            <a:endParaRPr lang="en-US"/>
          </a:p>
        </p:txBody>
      </p:sp>
    </p:spTree>
    <p:extLst>
      <p:ext uri="{BB962C8B-B14F-4D97-AF65-F5344CB8AC3E}">
        <p14:creationId xmlns:p14="http://schemas.microsoft.com/office/powerpoint/2010/main" val="74685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ADD6D7-143C-9E41-A67D-9ADE70A798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09B4E3-5E71-A24D-8271-E6329B741B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179AEB-464F-BD43-AD75-5C9C75DA4F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BAF839-AE3E-E745-AB38-20EE00274E03}" type="datetimeFigureOut">
              <a:rPr lang="en-US" smtClean="0"/>
              <a:t>1/30/25</a:t>
            </a:fld>
            <a:endParaRPr lang="en-US"/>
          </a:p>
        </p:txBody>
      </p:sp>
      <p:sp>
        <p:nvSpPr>
          <p:cNvPr id="5" name="Footer Placeholder 4">
            <a:extLst>
              <a:ext uri="{FF2B5EF4-FFF2-40B4-BE49-F238E27FC236}">
                <a16:creationId xmlns:a16="http://schemas.microsoft.com/office/drawing/2014/main" id="{CBA2F4A6-982A-C140-BEAF-CFE08EE176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7C2DF1-4D05-D74C-BAA6-CE3D22BE55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15223-7B91-A841-BB17-CCF5739F1E8B}" type="slidenum">
              <a:rPr lang="en-US" smtClean="0"/>
              <a:t>‹#›</a:t>
            </a:fld>
            <a:endParaRPr lang="en-US"/>
          </a:p>
        </p:txBody>
      </p:sp>
    </p:spTree>
    <p:extLst>
      <p:ext uri="{BB962C8B-B14F-4D97-AF65-F5344CB8AC3E}">
        <p14:creationId xmlns:p14="http://schemas.microsoft.com/office/powerpoint/2010/main" val="3409946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92033577@N00/6172478245" TargetMode="External"/><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hyperlink" Target="https://creativecommons.org/licenses/by-nc-nd/3.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E49FF87-1B4F-3041-A6C1-0E2247B152C1}"/>
              </a:ext>
            </a:extLst>
          </p:cNvPr>
          <p:cNvSpPr>
            <a:spLocks noGrp="1"/>
          </p:cNvSpPr>
          <p:nvPr>
            <p:ph type="ctrTitle"/>
          </p:nvPr>
        </p:nvSpPr>
        <p:spPr>
          <a:xfrm>
            <a:off x="5007431" y="2141524"/>
            <a:ext cx="6239689" cy="2053958"/>
          </a:xfrm>
        </p:spPr>
        <p:txBody>
          <a:bodyPr>
            <a:noAutofit/>
          </a:bodyPr>
          <a:lstStyle/>
          <a:p>
            <a:r>
              <a:rPr lang="en-GB" sz="3200" dirty="0"/>
              <a:t>Dragging the Law School Forward: Lucius Polk McGehee and Harry Woodburn Chase, 1910-1924</a:t>
            </a:r>
            <a:endParaRPr lang="en-US" sz="3200" dirty="0"/>
          </a:p>
        </p:txBody>
      </p:sp>
      <p:sp>
        <p:nvSpPr>
          <p:cNvPr id="15" name="Subtitle 14">
            <a:extLst>
              <a:ext uri="{FF2B5EF4-FFF2-40B4-BE49-F238E27FC236}">
                <a16:creationId xmlns:a16="http://schemas.microsoft.com/office/drawing/2014/main" id="{3353239F-A744-064A-AE9A-2239FC9357D6}"/>
              </a:ext>
            </a:extLst>
          </p:cNvPr>
          <p:cNvSpPr>
            <a:spLocks noGrp="1"/>
          </p:cNvSpPr>
          <p:nvPr>
            <p:ph type="subTitle" idx="1"/>
          </p:nvPr>
        </p:nvSpPr>
        <p:spPr>
          <a:xfrm>
            <a:off x="5007431" y="4361007"/>
            <a:ext cx="6239689" cy="1365522"/>
          </a:xfrm>
        </p:spPr>
        <p:txBody>
          <a:bodyPr/>
          <a:lstStyle/>
          <a:p>
            <a:r>
              <a:rPr lang="en-US" dirty="0"/>
              <a:t>Martin H. Brinkley</a:t>
            </a:r>
          </a:p>
          <a:p>
            <a:r>
              <a:rPr lang="en-US" dirty="0"/>
              <a:t>Dean and William Rand Kenan, Jr. Distinguished Professor of Law</a:t>
            </a:r>
          </a:p>
        </p:txBody>
      </p:sp>
      <p:sp>
        <p:nvSpPr>
          <p:cNvPr id="16" name="Text Placeholder 15">
            <a:extLst>
              <a:ext uri="{FF2B5EF4-FFF2-40B4-BE49-F238E27FC236}">
                <a16:creationId xmlns:a16="http://schemas.microsoft.com/office/drawing/2014/main" id="{2B195935-7F95-4243-BCBF-65E5BD523B26}"/>
              </a:ext>
            </a:extLst>
          </p:cNvPr>
          <p:cNvSpPr>
            <a:spLocks noGrp="1"/>
          </p:cNvSpPr>
          <p:nvPr>
            <p:ph type="body" sz="quarter" idx="11"/>
          </p:nvPr>
        </p:nvSpPr>
        <p:spPr>
          <a:xfrm>
            <a:off x="4966963" y="1343224"/>
            <a:ext cx="4397374" cy="232187"/>
          </a:xfrm>
        </p:spPr>
        <p:txBody>
          <a:bodyPr/>
          <a:lstStyle/>
          <a:p>
            <a:r>
              <a:rPr lang="en-US" dirty="0"/>
              <a:t>9 February 2025 – Festival of Legal Learning</a:t>
            </a:r>
          </a:p>
        </p:txBody>
      </p:sp>
    </p:spTree>
    <p:extLst>
      <p:ext uri="{BB962C8B-B14F-4D97-AF65-F5344CB8AC3E}">
        <p14:creationId xmlns:p14="http://schemas.microsoft.com/office/powerpoint/2010/main" val="1684481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 outdoor, old, sign&#10;&#10;Description automatically generated">
            <a:extLst>
              <a:ext uri="{FF2B5EF4-FFF2-40B4-BE49-F238E27FC236}">
                <a16:creationId xmlns:a16="http://schemas.microsoft.com/office/drawing/2014/main" id="{CAAE470E-340A-8E9D-164C-81C2E5AB44ED}"/>
              </a:ext>
            </a:extLst>
          </p:cNvPr>
          <p:cNvPicPr>
            <a:picLocks noChangeAspect="1"/>
          </p:cNvPicPr>
          <p:nvPr/>
        </p:nvPicPr>
        <p:blipFill rotWithShape="1">
          <a:blip r:embed="rId2"/>
          <a:srcRect t="8554"/>
          <a:stretch/>
        </p:blipFill>
        <p:spPr>
          <a:xfrm>
            <a:off x="20" y="1282"/>
            <a:ext cx="12191980" cy="6856718"/>
          </a:xfrm>
          <a:prstGeom prst="rect">
            <a:avLst/>
          </a:prstGeom>
        </p:spPr>
      </p:pic>
    </p:spTree>
    <p:extLst>
      <p:ext uri="{BB962C8B-B14F-4D97-AF65-F5344CB8AC3E}">
        <p14:creationId xmlns:p14="http://schemas.microsoft.com/office/powerpoint/2010/main" val="3881502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25B675-1C1C-5730-5C5D-AABF3E9557FC}"/>
              </a:ext>
            </a:extLst>
          </p:cNvPr>
          <p:cNvSpPr txBox="1"/>
          <p:nvPr/>
        </p:nvSpPr>
        <p:spPr>
          <a:xfrm>
            <a:off x="759417" y="526941"/>
            <a:ext cx="10197885" cy="6124754"/>
          </a:xfrm>
          <a:prstGeom prst="rect">
            <a:avLst/>
          </a:prstGeom>
          <a:noFill/>
        </p:spPr>
        <p:txBody>
          <a:bodyPr wrap="square" rtlCol="0">
            <a:spAutoFit/>
          </a:bodyPr>
          <a:lstStyle/>
          <a:p>
            <a:r>
              <a:rPr lang="en-GB" sz="2800" dirty="0">
                <a:latin typeface="Times New Roman" panose="02020603050405020304" pitchFamily="18" charset="0"/>
                <a:cs typeface="Times New Roman" panose="02020603050405020304" pitchFamily="18" charset="0"/>
              </a:rPr>
              <a:t>Excerpt from Editorial Notes, 1 N.C. L. Rev. 31 (1922)</a:t>
            </a:r>
          </a:p>
          <a:p>
            <a:endParaRPr lang="en-GB" sz="2800" dirty="0">
              <a:latin typeface="Times New Roman" panose="02020603050405020304" pitchFamily="18" charset="0"/>
              <a:cs typeface="Times New Roman" panose="02020603050405020304" pitchFamily="18" charset="0"/>
            </a:endParaRPr>
          </a:p>
          <a:p>
            <a:r>
              <a:rPr lang="en-GB" sz="2800" dirty="0">
                <a:latin typeface="Times New Roman" panose="02020603050405020304" pitchFamily="18" charset="0"/>
                <a:cs typeface="Times New Roman" panose="02020603050405020304" pitchFamily="18" charset="0"/>
              </a:rPr>
              <a:t>“It is hoped that this Review may be of service to the law students, the law teachers, the members of the bar, and to the judges upon the bench, and, through them, to the people of the state. . . .</a:t>
            </a:r>
          </a:p>
          <a:p>
            <a:endParaRPr lang="en-GB" sz="2800" dirty="0">
              <a:latin typeface="Times New Roman" panose="02020603050405020304" pitchFamily="18" charset="0"/>
              <a:cs typeface="Times New Roman" panose="02020603050405020304" pitchFamily="18" charset="0"/>
            </a:endParaRPr>
          </a:p>
          <a:p>
            <a:r>
              <a:rPr lang="en-GB" sz="2800" b="1" dirty="0">
                <a:latin typeface="Times New Roman" panose="02020603050405020304" pitchFamily="18" charset="0"/>
                <a:cs typeface="Times New Roman" panose="02020603050405020304" pitchFamily="18" charset="0"/>
              </a:rPr>
              <a:t>As a supplement to the routine daily class work of the School, it will afford to the second and third year students, a means of intensive training in legal writing.  To them, the independent experience . . . in the analysis, investigation and critical discussion of current problems in North Carolina law will be invaluable.  </a:t>
            </a:r>
            <a:r>
              <a:rPr lang="en-GB" sz="2800" dirty="0">
                <a:latin typeface="Times New Roman" panose="02020603050405020304" pitchFamily="18" charset="0"/>
                <a:cs typeface="Times New Roman" panose="02020603050405020304" pitchFamily="18" charset="0"/>
              </a:rPr>
              <a:t>As the Review goes into volumes year by year, it will constitute a collection of reference materials on the local law, of definite value as collateral readings in connection with class discussion.”</a:t>
            </a:r>
          </a:p>
        </p:txBody>
      </p:sp>
    </p:spTree>
    <p:extLst>
      <p:ext uri="{BB962C8B-B14F-4D97-AF65-F5344CB8AC3E}">
        <p14:creationId xmlns:p14="http://schemas.microsoft.com/office/powerpoint/2010/main" val="2609532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55EAC-550A-4BDD-9099-3F20B8FA0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4F5A5F-493F-49AE-89B6-D5AF5EBC8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724001 w 12192000"/>
              <a:gd name="connsiteY0" fmla="*/ 434021 h 6858000"/>
              <a:gd name="connsiteX1" fmla="*/ 6471155 w 12192000"/>
              <a:gd name="connsiteY1" fmla="*/ 434599 h 6858000"/>
              <a:gd name="connsiteX2" fmla="*/ 5384913 w 12192000"/>
              <a:gd name="connsiteY2" fmla="*/ 497971 h 6858000"/>
              <a:gd name="connsiteX3" fmla="*/ 4818280 w 12192000"/>
              <a:gd name="connsiteY3" fmla="*/ 541802 h 6858000"/>
              <a:gd name="connsiteX4" fmla="*/ 3965428 w 12192000"/>
              <a:gd name="connsiteY4" fmla="*/ 675942 h 6858000"/>
              <a:gd name="connsiteX5" fmla="*/ 3699528 w 12192000"/>
              <a:gd name="connsiteY5" fmla="*/ 770472 h 6858000"/>
              <a:gd name="connsiteX6" fmla="*/ 3438854 w 12192000"/>
              <a:gd name="connsiteY6" fmla="*/ 834899 h 6858000"/>
              <a:gd name="connsiteX7" fmla="*/ 3367443 w 12192000"/>
              <a:gd name="connsiteY7" fmla="*/ 893518 h 6858000"/>
              <a:gd name="connsiteX8" fmla="*/ 3467301 w 12192000"/>
              <a:gd name="connsiteY8" fmla="*/ 953722 h 6858000"/>
              <a:gd name="connsiteX9" fmla="*/ 3889955 w 12192000"/>
              <a:gd name="connsiteY9" fmla="*/ 977486 h 6858000"/>
              <a:gd name="connsiteX10" fmla="*/ 3502135 w 12192000"/>
              <a:gd name="connsiteY10" fmla="*/ 1054062 h 6858000"/>
              <a:gd name="connsiteX11" fmla="*/ 4072832 w 12192000"/>
              <a:gd name="connsiteY11" fmla="*/ 1017622 h 6858000"/>
              <a:gd name="connsiteX12" fmla="*/ 4244099 w 12192000"/>
              <a:gd name="connsiteY12" fmla="*/ 1030825 h 6858000"/>
              <a:gd name="connsiteX13" fmla="*/ 4095475 w 12192000"/>
              <a:gd name="connsiteY13" fmla="*/ 1092084 h 6858000"/>
              <a:gd name="connsiteX14" fmla="*/ 3327386 w 12192000"/>
              <a:gd name="connsiteY14" fmla="*/ 1215660 h 6858000"/>
              <a:gd name="connsiteX15" fmla="*/ 3254813 w 12192000"/>
              <a:gd name="connsiteY15" fmla="*/ 1226749 h 6858000"/>
              <a:gd name="connsiteX16" fmla="*/ 2776427 w 12192000"/>
              <a:gd name="connsiteY16" fmla="*/ 1401552 h 6858000"/>
              <a:gd name="connsiteX17" fmla="*/ 3063226 w 12192000"/>
              <a:gd name="connsiteY17" fmla="*/ 1384124 h 6858000"/>
              <a:gd name="connsiteX18" fmla="*/ 2754945 w 12192000"/>
              <a:gd name="connsiteY18" fmla="*/ 1495025 h 6858000"/>
              <a:gd name="connsiteX19" fmla="*/ 2381061 w 12192000"/>
              <a:gd name="connsiteY19" fmla="*/ 1619658 h 6858000"/>
              <a:gd name="connsiteX20" fmla="*/ 2008336 w 12192000"/>
              <a:gd name="connsiteY20" fmla="*/ 1814527 h 6858000"/>
              <a:gd name="connsiteX21" fmla="*/ 1740695 w 12192000"/>
              <a:gd name="connsiteY21" fmla="*/ 1914337 h 6858000"/>
              <a:gd name="connsiteX22" fmla="*/ 1787720 w 12192000"/>
              <a:gd name="connsiteY22" fmla="*/ 1991970 h 6858000"/>
              <a:gd name="connsiteX23" fmla="*/ 1754048 w 12192000"/>
              <a:gd name="connsiteY23" fmla="*/ 2078049 h 6858000"/>
              <a:gd name="connsiteX24" fmla="*/ 2228951 w 12192000"/>
              <a:gd name="connsiteY24" fmla="*/ 1996721 h 6858000"/>
              <a:gd name="connsiteX25" fmla="*/ 2054781 w 12192000"/>
              <a:gd name="connsiteY25" fmla="*/ 2053228 h 6858000"/>
              <a:gd name="connsiteX26" fmla="*/ 1985693 w 12192000"/>
              <a:gd name="connsiteY26" fmla="*/ 2109207 h 6858000"/>
              <a:gd name="connsiteX27" fmla="*/ 2061168 w 12192000"/>
              <a:gd name="connsiteY27" fmla="*/ 2130859 h 6858000"/>
              <a:gd name="connsiteX28" fmla="*/ 2388026 w 12192000"/>
              <a:gd name="connsiteY28" fmla="*/ 2184726 h 6858000"/>
              <a:gd name="connsiteX29" fmla="*/ 1560719 w 12192000"/>
              <a:gd name="connsiteY29" fmla="*/ 2384876 h 6858000"/>
              <a:gd name="connsiteX30" fmla="*/ 1679734 w 12192000"/>
              <a:gd name="connsiteY30" fmla="*/ 2400191 h 6858000"/>
              <a:gd name="connsiteX31" fmla="*/ 2882089 w 12192000"/>
              <a:gd name="connsiteY31" fmla="*/ 2383292 h 6858000"/>
              <a:gd name="connsiteX32" fmla="*/ 3116638 w 12192000"/>
              <a:gd name="connsiteY32" fmla="*/ 2359528 h 6858000"/>
              <a:gd name="connsiteX33" fmla="*/ 2897765 w 12192000"/>
              <a:gd name="connsiteY33" fmla="*/ 2758243 h 6858000"/>
              <a:gd name="connsiteX34" fmla="*/ 2981367 w 12192000"/>
              <a:gd name="connsiteY34" fmla="*/ 2829008 h 6858000"/>
              <a:gd name="connsiteX35" fmla="*/ 2682955 w 12192000"/>
              <a:gd name="connsiteY35" fmla="*/ 2846436 h 6858000"/>
              <a:gd name="connsiteX36" fmla="*/ 2099485 w 12192000"/>
              <a:gd name="connsiteY36" fmla="*/ 3066653 h 6858000"/>
              <a:gd name="connsiteX37" fmla="*/ 1807460 w 12192000"/>
              <a:gd name="connsiteY37" fmla="*/ 3454808 h 6858000"/>
              <a:gd name="connsiteX38" fmla="*/ 1921251 w 12192000"/>
              <a:gd name="connsiteY38" fmla="*/ 3540889 h 6858000"/>
              <a:gd name="connsiteX39" fmla="*/ 1453313 w 12192000"/>
              <a:gd name="connsiteY39" fmla="*/ 3637002 h 6858000"/>
              <a:gd name="connsiteX40" fmla="*/ 1686122 w 12192000"/>
              <a:gd name="connsiteY40" fmla="*/ 3667634 h 6858000"/>
              <a:gd name="connsiteX41" fmla="*/ 1513692 w 12192000"/>
              <a:gd name="connsiteY41" fmla="*/ 3725196 h 6858000"/>
              <a:gd name="connsiteX42" fmla="*/ 1369711 w 12192000"/>
              <a:gd name="connsiteY42" fmla="*/ 3826063 h 6858000"/>
              <a:gd name="connsiteX43" fmla="*/ 2051298 w 12192000"/>
              <a:gd name="connsiteY43" fmla="*/ 3754242 h 6858000"/>
              <a:gd name="connsiteX44" fmla="*/ 2245207 w 12192000"/>
              <a:gd name="connsiteY44" fmla="*/ 3797018 h 6858000"/>
              <a:gd name="connsiteX45" fmla="*/ 2353192 w 12192000"/>
              <a:gd name="connsiteY45" fmla="*/ 3796489 h 6858000"/>
              <a:gd name="connsiteX46" fmla="*/ 2490207 w 12192000"/>
              <a:gd name="connsiteY46" fmla="*/ 3801242 h 6858000"/>
              <a:gd name="connsiteX47" fmla="*/ 2375835 w 12192000"/>
              <a:gd name="connsiteY47" fmla="*/ 3839794 h 6858000"/>
              <a:gd name="connsiteX48" fmla="*/ 2522138 w 12192000"/>
              <a:gd name="connsiteY48" fmla="*/ 4009841 h 6858000"/>
              <a:gd name="connsiteX49" fmla="*/ 1998466 w 12192000"/>
              <a:gd name="connsiteY49" fmla="*/ 4130778 h 6858000"/>
              <a:gd name="connsiteX50" fmla="*/ 2114580 w 12192000"/>
              <a:gd name="connsiteY50" fmla="*/ 4154543 h 6858000"/>
              <a:gd name="connsiteX51" fmla="*/ 2177862 w 12192000"/>
              <a:gd name="connsiteY51" fmla="*/ 4189925 h 6858000"/>
              <a:gd name="connsiteX52" fmla="*/ 1868419 w 12192000"/>
              <a:gd name="connsiteY52" fmla="*/ 4382153 h 6858000"/>
              <a:gd name="connsiteX53" fmla="*/ 2279460 w 12192000"/>
              <a:gd name="connsiteY53" fmla="*/ 4356805 h 6858000"/>
              <a:gd name="connsiteX54" fmla="*/ 2029817 w 12192000"/>
              <a:gd name="connsiteY54" fmla="*/ 4468235 h 6858000"/>
              <a:gd name="connsiteX55" fmla="*/ 1560137 w 12192000"/>
              <a:gd name="connsiteY55" fmla="*/ 4730172 h 6858000"/>
              <a:gd name="connsiteX56" fmla="*/ 1956664 w 12192000"/>
              <a:gd name="connsiteY56" fmla="*/ 4820477 h 6858000"/>
              <a:gd name="connsiteX57" fmla="*/ 3268168 w 12192000"/>
              <a:gd name="connsiteY57" fmla="*/ 4852692 h 6858000"/>
              <a:gd name="connsiteX58" fmla="*/ 2807197 w 12192000"/>
              <a:gd name="connsiteY58" fmla="*/ 4939300 h 6858000"/>
              <a:gd name="connsiteX59" fmla="*/ 2721272 w 12192000"/>
              <a:gd name="connsiteY59" fmla="*/ 4970458 h 6858000"/>
              <a:gd name="connsiteX60" fmla="*/ 2802552 w 12192000"/>
              <a:gd name="connsiteY60" fmla="*/ 5014291 h 6858000"/>
              <a:gd name="connsiteX61" fmla="*/ 2537812 w 12192000"/>
              <a:gd name="connsiteY61" fmla="*/ 5053898 h 6858000"/>
              <a:gd name="connsiteX62" fmla="*/ 2569744 w 12192000"/>
              <a:gd name="connsiteY62" fmla="*/ 5153182 h 6858000"/>
              <a:gd name="connsiteX63" fmla="*/ 1987436 w 12192000"/>
              <a:gd name="connsiteY63" fmla="*/ 5334320 h 6858000"/>
              <a:gd name="connsiteX64" fmla="*/ 1972921 w 12192000"/>
              <a:gd name="connsiteY64" fmla="*/ 5382376 h 6858000"/>
              <a:gd name="connsiteX65" fmla="*/ 2341001 w 12192000"/>
              <a:gd name="connsiteY65" fmla="*/ 5360725 h 6858000"/>
              <a:gd name="connsiteX66" fmla="*/ 2710822 w 12192000"/>
              <a:gd name="connsiteY66" fmla="*/ 5418816 h 6858000"/>
              <a:gd name="connsiteX67" fmla="*/ 2833903 w 12192000"/>
              <a:gd name="connsiteY67" fmla="*/ 5413007 h 6858000"/>
              <a:gd name="connsiteX68" fmla="*/ 3011556 w 12192000"/>
              <a:gd name="connsiteY68" fmla="*/ 5399276 h 6858000"/>
              <a:gd name="connsiteX69" fmla="*/ 3254233 w 12192000"/>
              <a:gd name="connsiteY69" fmla="*/ 5439412 h 6858000"/>
              <a:gd name="connsiteX70" fmla="*/ 2792101 w 12192000"/>
              <a:gd name="connsiteY70" fmla="*/ 5471625 h 6858000"/>
              <a:gd name="connsiteX71" fmla="*/ 2977303 w 12192000"/>
              <a:gd name="connsiteY71" fmla="*/ 5539751 h 6858000"/>
              <a:gd name="connsiteX72" fmla="*/ 3656566 w 12192000"/>
              <a:gd name="connsiteY72" fmla="*/ 5678642 h 6858000"/>
              <a:gd name="connsiteX73" fmla="*/ 4858340 w 12192000"/>
              <a:gd name="connsiteY73" fmla="*/ 5969625 h 6858000"/>
              <a:gd name="connsiteX74" fmla="*/ 5296668 w 12192000"/>
              <a:gd name="connsiteY74" fmla="*/ 6043559 h 6858000"/>
              <a:gd name="connsiteX75" fmla="*/ 5456323 w 12192000"/>
              <a:gd name="connsiteY75" fmla="*/ 6042502 h 6858000"/>
              <a:gd name="connsiteX76" fmla="*/ 5267058 w 12192000"/>
              <a:gd name="connsiteY76" fmla="*/ 6100066 h 6858000"/>
              <a:gd name="connsiteX77" fmla="*/ 7095266 w 12192000"/>
              <a:gd name="connsiteY77" fmla="*/ 6287541 h 6858000"/>
              <a:gd name="connsiteX78" fmla="*/ 9707235 w 12192000"/>
              <a:gd name="connsiteY78" fmla="*/ 5994446 h 6858000"/>
              <a:gd name="connsiteX79" fmla="*/ 10083442 w 12192000"/>
              <a:gd name="connsiteY79" fmla="*/ 5678642 h 6858000"/>
              <a:gd name="connsiteX80" fmla="*/ 10338892 w 12192000"/>
              <a:gd name="connsiteY80" fmla="*/ 4650957 h 6858000"/>
              <a:gd name="connsiteX81" fmla="*/ 10628013 w 12192000"/>
              <a:gd name="connsiteY81" fmla="*/ 4411198 h 6858000"/>
              <a:gd name="connsiteX82" fmla="*/ 10802766 w 12192000"/>
              <a:gd name="connsiteY82" fmla="*/ 4258050 h 6858000"/>
              <a:gd name="connsiteX83" fmla="*/ 10614662 w 12192000"/>
              <a:gd name="connsiteY83" fmla="*/ 4150318 h 6858000"/>
              <a:gd name="connsiteX84" fmla="*/ 10681427 w 12192000"/>
              <a:gd name="connsiteY84" fmla="*/ 4054203 h 6858000"/>
              <a:gd name="connsiteX85" fmla="*/ 10520029 w 12192000"/>
              <a:gd name="connsiteY85" fmla="*/ 3804411 h 6858000"/>
              <a:gd name="connsiteX86" fmla="*/ 10568798 w 12192000"/>
              <a:gd name="connsiteY86" fmla="*/ 3466426 h 6858000"/>
              <a:gd name="connsiteX87" fmla="*/ 10499709 w 12192000"/>
              <a:gd name="connsiteY87" fmla="*/ 3166465 h 6858000"/>
              <a:gd name="connsiteX88" fmla="*/ 10489840 w 12192000"/>
              <a:gd name="connsiteY88" fmla="*/ 2546475 h 6858000"/>
              <a:gd name="connsiteX89" fmla="*/ 10584471 w 12192000"/>
              <a:gd name="connsiteY89" fmla="*/ 2512148 h 6858000"/>
              <a:gd name="connsiteX90" fmla="*/ 10695942 w 12192000"/>
              <a:gd name="connsiteY90" fmla="*/ 2358471 h 6858000"/>
              <a:gd name="connsiteX91" fmla="*/ 10732516 w 12192000"/>
              <a:gd name="connsiteY91" fmla="*/ 2287706 h 6858000"/>
              <a:gd name="connsiteX92" fmla="*/ 10731357 w 12192000"/>
              <a:gd name="connsiteY92" fmla="*/ 2137725 h 6858000"/>
              <a:gd name="connsiteX93" fmla="*/ 10678525 w 12192000"/>
              <a:gd name="connsiteY93" fmla="*/ 2070656 h 6858000"/>
              <a:gd name="connsiteX94" fmla="*/ 10735999 w 12192000"/>
              <a:gd name="connsiteY94" fmla="*/ 1956587 h 6858000"/>
              <a:gd name="connsiteX95" fmla="*/ 10824246 w 12192000"/>
              <a:gd name="connsiteY95" fmla="*/ 1862584 h 6858000"/>
              <a:gd name="connsiteX96" fmla="*/ 10773156 w 12192000"/>
              <a:gd name="connsiteY96" fmla="*/ 1768054 h 6858000"/>
              <a:gd name="connsiteX97" fmla="*/ 10716261 w 12192000"/>
              <a:gd name="connsiteY97" fmla="*/ 1678278 h 6858000"/>
              <a:gd name="connsiteX98" fmla="*/ 10554864 w 12192000"/>
              <a:gd name="connsiteY98" fmla="*/ 1477599 h 6858000"/>
              <a:gd name="connsiteX99" fmla="*/ 10267483 w 12192000"/>
              <a:gd name="connsiteY99" fmla="*/ 1324977 h 6858000"/>
              <a:gd name="connsiteX100" fmla="*/ 9913337 w 12192000"/>
              <a:gd name="connsiteY100" fmla="*/ 1202458 h 6858000"/>
              <a:gd name="connsiteX101" fmla="*/ 10024805 w 12192000"/>
              <a:gd name="connsiteY101" fmla="*/ 1124827 h 6858000"/>
              <a:gd name="connsiteX102" fmla="*/ 9411726 w 12192000"/>
              <a:gd name="connsiteY102" fmla="*/ 980655 h 6858000"/>
              <a:gd name="connsiteX103" fmla="*/ 9930753 w 12192000"/>
              <a:gd name="connsiteY103" fmla="*/ 901968 h 6858000"/>
              <a:gd name="connsiteX104" fmla="*/ 9894178 w 12192000"/>
              <a:gd name="connsiteY104" fmla="*/ 871339 h 6858000"/>
              <a:gd name="connsiteX105" fmla="*/ 9858182 w 12192000"/>
              <a:gd name="connsiteY105" fmla="*/ 839125 h 6858000"/>
              <a:gd name="connsiteX106" fmla="*/ 10131050 w 12192000"/>
              <a:gd name="connsiteY106" fmla="*/ 792652 h 6858000"/>
              <a:gd name="connsiteX107" fmla="*/ 10006808 w 12192000"/>
              <a:gd name="connsiteY107" fmla="*/ 731920 h 6858000"/>
              <a:gd name="connsiteX108" fmla="*/ 10233809 w 12192000"/>
              <a:gd name="connsiteY108" fmla="*/ 710268 h 6858000"/>
              <a:gd name="connsiteX109" fmla="*/ 10267483 w 12192000"/>
              <a:gd name="connsiteY109" fmla="*/ 628940 h 6858000"/>
              <a:gd name="connsiteX110" fmla="*/ 10136275 w 12192000"/>
              <a:gd name="connsiteY110" fmla="*/ 589333 h 6858000"/>
              <a:gd name="connsiteX111" fmla="*/ 9131312 w 12192000"/>
              <a:gd name="connsiteY111" fmla="*/ 480544 h 6858000"/>
              <a:gd name="connsiteX112" fmla="*/ 7479600 w 12192000"/>
              <a:gd name="connsiteY112" fmla="*/ 454667 h 6858000"/>
              <a:gd name="connsiteX113" fmla="*/ 6724001 w 12192000"/>
              <a:gd name="connsiteY113" fmla="*/ 434021 h 6858000"/>
              <a:gd name="connsiteX114" fmla="*/ 0 w 12192000"/>
              <a:gd name="connsiteY114" fmla="*/ 0 h 6858000"/>
              <a:gd name="connsiteX115" fmla="*/ 12192000 w 12192000"/>
              <a:gd name="connsiteY115" fmla="*/ 0 h 6858000"/>
              <a:gd name="connsiteX116" fmla="*/ 12192000 w 12192000"/>
              <a:gd name="connsiteY116" fmla="*/ 6858000 h 6858000"/>
              <a:gd name="connsiteX117" fmla="*/ 0 w 12192000"/>
              <a:gd name="connsiteY1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3" name="Picture 2" descr="A person in a suit&#10;&#10;Description automatically generated with low confidence">
            <a:extLst>
              <a:ext uri="{FF2B5EF4-FFF2-40B4-BE49-F238E27FC236}">
                <a16:creationId xmlns:a16="http://schemas.microsoft.com/office/drawing/2014/main" id="{79B15729-7B8B-97CD-3AA0-44636C8E1BD3}"/>
              </a:ext>
            </a:extLst>
          </p:cNvPr>
          <p:cNvPicPr>
            <a:picLocks noChangeAspect="1"/>
          </p:cNvPicPr>
          <p:nvPr/>
        </p:nvPicPr>
        <p:blipFill>
          <a:blip r:embed="rId2"/>
          <a:stretch>
            <a:fillRect/>
          </a:stretch>
        </p:blipFill>
        <p:spPr>
          <a:xfrm>
            <a:off x="7322563" y="531000"/>
            <a:ext cx="4180710" cy="5796000"/>
          </a:xfrm>
          <a:prstGeom prst="rect">
            <a:avLst/>
          </a:prstGeom>
        </p:spPr>
      </p:pic>
      <p:sp>
        <p:nvSpPr>
          <p:cNvPr id="4" name="TextBox 3">
            <a:extLst>
              <a:ext uri="{FF2B5EF4-FFF2-40B4-BE49-F238E27FC236}">
                <a16:creationId xmlns:a16="http://schemas.microsoft.com/office/drawing/2014/main" id="{AE1A230B-29BA-247F-6A1D-5EAA1F45A25B}"/>
              </a:ext>
            </a:extLst>
          </p:cNvPr>
          <p:cNvSpPr txBox="1"/>
          <p:nvPr/>
        </p:nvSpPr>
        <p:spPr>
          <a:xfrm>
            <a:off x="791157" y="1066800"/>
            <a:ext cx="5842680" cy="4893647"/>
          </a:xfrm>
          <a:prstGeom prst="rect">
            <a:avLst/>
          </a:prstGeom>
          <a:noFill/>
        </p:spPr>
        <p:txBody>
          <a:bodyPr wrap="square" rtlCol="0">
            <a:spAutoFit/>
          </a:bodyPr>
          <a:lstStyle/>
          <a:p>
            <a:r>
              <a:rPr lang="en-DE" sz="2400" b="1" dirty="0">
                <a:latin typeface="Times New Roman" panose="02020603050405020304" pitchFamily="18" charset="0"/>
                <a:cs typeface="Times New Roman" panose="02020603050405020304" pitchFamily="18" charset="0"/>
              </a:rPr>
              <a:t>UNC’s ELIOT &amp; LEADER OF THE FORCES OF CHANGE: </a:t>
            </a:r>
          </a:p>
          <a:p>
            <a:endParaRPr lang="en-DE" sz="2400" b="1" dirty="0">
              <a:latin typeface="Times New Roman" panose="02020603050405020304" pitchFamily="18" charset="0"/>
              <a:cs typeface="Times New Roman" panose="02020603050405020304" pitchFamily="18" charset="0"/>
            </a:endParaRPr>
          </a:p>
          <a:p>
            <a:r>
              <a:rPr lang="en-DE" sz="2400" b="1" dirty="0">
                <a:latin typeface="Times New Roman" panose="02020603050405020304" pitchFamily="18" charset="0"/>
                <a:cs typeface="Times New Roman" panose="02020603050405020304" pitchFamily="18" charset="0"/>
              </a:rPr>
              <a:t>Harry Woodburn Chase</a:t>
            </a:r>
            <a:r>
              <a:rPr lang="en-DE" sz="2400" dirty="0">
                <a:latin typeface="Times New Roman" panose="02020603050405020304" pitchFamily="18" charset="0"/>
                <a:cs typeface="Times New Roman" panose="02020603050405020304" pitchFamily="18" charset="0"/>
              </a:rPr>
              <a:t> (1883-1955)</a:t>
            </a:r>
            <a:endParaRPr lang="en-DE" sz="2400" b="1" dirty="0">
              <a:latin typeface="Times New Roman" panose="02020603050405020304" pitchFamily="18" charset="0"/>
              <a:cs typeface="Times New Roman" panose="02020603050405020304" pitchFamily="18" charset="0"/>
            </a:endParaRPr>
          </a:p>
          <a:p>
            <a:endParaRPr lang="en-DE" sz="2400" dirty="0">
              <a:latin typeface="Times New Roman" panose="02020603050405020304" pitchFamily="18" charset="0"/>
              <a:cs typeface="Times New Roman" panose="02020603050405020304" pitchFamily="18" charset="0"/>
            </a:endParaRPr>
          </a:p>
          <a:p>
            <a:r>
              <a:rPr lang="en-DE" sz="2400" dirty="0">
                <a:latin typeface="Times New Roman" panose="02020603050405020304" pitchFamily="18" charset="0"/>
                <a:cs typeface="Times New Roman" panose="02020603050405020304" pitchFamily="18" charset="0"/>
              </a:rPr>
              <a:t>UNC Faculty (1910-1919); 11th P</a:t>
            </a:r>
            <a:r>
              <a:rPr lang="en-GB" sz="2400" dirty="0">
                <a:latin typeface="Times New Roman" panose="02020603050405020304" pitchFamily="18" charset="0"/>
                <a:cs typeface="Times New Roman" panose="02020603050405020304" pitchFamily="18" charset="0"/>
              </a:rPr>
              <a:t>r</a:t>
            </a:r>
            <a:r>
              <a:rPr lang="en-DE" sz="2400" dirty="0">
                <a:latin typeface="Times New Roman" panose="02020603050405020304" pitchFamily="18" charset="0"/>
                <a:cs typeface="Times New Roman" panose="02020603050405020304" pitchFamily="18" charset="0"/>
              </a:rPr>
              <a:t>esident, University of North Carolina (1919-1930)</a:t>
            </a:r>
          </a:p>
          <a:p>
            <a:endParaRPr lang="en-DE" sz="2400" dirty="0">
              <a:latin typeface="Times New Roman" panose="02020603050405020304" pitchFamily="18" charset="0"/>
              <a:cs typeface="Times New Roman" panose="02020603050405020304" pitchFamily="18" charset="0"/>
            </a:endParaRPr>
          </a:p>
          <a:p>
            <a:r>
              <a:rPr lang="en-DE" sz="2400" dirty="0">
                <a:latin typeface="Times New Roman" panose="02020603050405020304" pitchFamily="18" charset="0"/>
                <a:cs typeface="Times New Roman" panose="02020603050405020304" pitchFamily="18" charset="0"/>
              </a:rPr>
              <a:t>7th President, University of Illinois (1930-1933)</a:t>
            </a:r>
          </a:p>
          <a:p>
            <a:endParaRPr lang="en-DE" sz="2400" dirty="0">
              <a:latin typeface="Times New Roman" panose="02020603050405020304" pitchFamily="18" charset="0"/>
              <a:cs typeface="Times New Roman" panose="02020603050405020304" pitchFamily="18" charset="0"/>
            </a:endParaRPr>
          </a:p>
          <a:p>
            <a:r>
              <a:rPr lang="en-DE" sz="2400" dirty="0">
                <a:latin typeface="Times New Roman" panose="02020603050405020304" pitchFamily="18" charset="0"/>
                <a:cs typeface="Times New Roman" panose="02020603050405020304" pitchFamily="18" charset="0"/>
              </a:rPr>
              <a:t>8th P</a:t>
            </a:r>
            <a:r>
              <a:rPr lang="en-GB" sz="2400" dirty="0">
                <a:latin typeface="Times New Roman" panose="02020603050405020304" pitchFamily="18" charset="0"/>
                <a:cs typeface="Times New Roman" panose="02020603050405020304" pitchFamily="18" charset="0"/>
              </a:rPr>
              <a:t>r</a:t>
            </a:r>
            <a:r>
              <a:rPr lang="en-DE" sz="2400" dirty="0">
                <a:latin typeface="Times New Roman" panose="02020603050405020304" pitchFamily="18" charset="0"/>
                <a:cs typeface="Times New Roman" panose="02020603050405020304" pitchFamily="18" charset="0"/>
              </a:rPr>
              <a:t>esident, New York University (1933-1951)</a:t>
            </a:r>
          </a:p>
        </p:txBody>
      </p:sp>
    </p:spTree>
    <p:extLst>
      <p:ext uri="{BB962C8B-B14F-4D97-AF65-F5344CB8AC3E}">
        <p14:creationId xmlns:p14="http://schemas.microsoft.com/office/powerpoint/2010/main" val="776595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90964-F7B9-B5BE-6DF9-FB0C48082903}"/>
              </a:ext>
            </a:extLst>
          </p:cNvPr>
          <p:cNvSpPr>
            <a:spLocks noGrp="1"/>
          </p:cNvSpPr>
          <p:nvPr>
            <p:ph type="title"/>
          </p:nvPr>
        </p:nvSpPr>
        <p:spPr>
          <a:xfrm>
            <a:off x="838200" y="365125"/>
            <a:ext cx="10515600" cy="1686699"/>
          </a:xfrm>
        </p:spPr>
        <p:txBody>
          <a:bodyPr>
            <a:normAutofit fontScale="90000"/>
          </a:bodyPr>
          <a:lstStyle/>
          <a:p>
            <a:r>
              <a:rPr lang="en-DE" dirty="0">
                <a:latin typeface="Times New Roman" panose="02020603050405020304" pitchFamily="18" charset="0"/>
                <a:cs typeface="Times New Roman" panose="02020603050405020304" pitchFamily="18" charset="0"/>
              </a:rPr>
              <a:t>Harry Woodburn Chase:  November 1923 Memorandum to Executive Committee of UNC Trustees</a:t>
            </a:r>
          </a:p>
        </p:txBody>
      </p:sp>
      <p:sp>
        <p:nvSpPr>
          <p:cNvPr id="4" name="TextBox 3">
            <a:extLst>
              <a:ext uri="{FF2B5EF4-FFF2-40B4-BE49-F238E27FC236}">
                <a16:creationId xmlns:a16="http://schemas.microsoft.com/office/drawing/2014/main" id="{A8040820-0900-C71A-1FF0-96AA72E53D23}"/>
              </a:ext>
            </a:extLst>
          </p:cNvPr>
          <p:cNvSpPr txBox="1"/>
          <p:nvPr/>
        </p:nvSpPr>
        <p:spPr>
          <a:xfrm>
            <a:off x="838200" y="2319454"/>
            <a:ext cx="10379927" cy="4154984"/>
          </a:xfrm>
          <a:prstGeom prst="rect">
            <a:avLst/>
          </a:prstGeom>
          <a:noFill/>
        </p:spPr>
        <p:txBody>
          <a:bodyPr wrap="square" rtlCol="0">
            <a:spAutoFit/>
          </a:bodyPr>
          <a:lstStyle/>
          <a:p>
            <a:r>
              <a:rPr lang="en-DE" sz="2400" i="1" dirty="0">
                <a:latin typeface="Times New Roman" panose="02020603050405020304" pitchFamily="18" charset="0"/>
                <a:cs typeface="Times New Roman" panose="02020603050405020304" pitchFamily="18" charset="0"/>
              </a:rPr>
              <a:t>“The question at the root of the whole matter is whether it is the function of the University Law School to prepare an </a:t>
            </a:r>
            <a:r>
              <a:rPr lang="en-DE" sz="2400" b="1" i="1" dirty="0">
                <a:latin typeface="Times New Roman" panose="02020603050405020304" pitchFamily="18" charset="0"/>
                <a:cs typeface="Times New Roman" panose="02020603050405020304" pitchFamily="18" charset="0"/>
              </a:rPr>
              <a:t>inferior brand of lawyers for law as a trade</a:t>
            </a:r>
            <a:r>
              <a:rPr lang="en-DE" sz="2400" i="1" dirty="0">
                <a:latin typeface="Times New Roman" panose="02020603050405020304" pitchFamily="18" charset="0"/>
                <a:cs typeface="Times New Roman" panose="02020603050405020304" pitchFamily="18" charset="0"/>
              </a:rPr>
              <a:t>, or whether it shall </a:t>
            </a:r>
            <a:r>
              <a:rPr lang="en-DE" sz="2400" b="1" i="1" dirty="0">
                <a:latin typeface="Times New Roman" panose="02020603050405020304" pitchFamily="18" charset="0"/>
                <a:cs typeface="Times New Roman" panose="02020603050405020304" pitchFamily="18" charset="0"/>
              </a:rPr>
              <a:t>prepare men for practice and leadership in law as a profession</a:t>
            </a:r>
            <a:r>
              <a:rPr lang="en-DE" sz="2400" i="1" dirty="0">
                <a:latin typeface="Times New Roman" panose="02020603050405020304" pitchFamily="18" charset="0"/>
                <a:cs typeface="Times New Roman" panose="02020603050405020304" pitchFamily="18" charset="0"/>
              </a:rPr>
              <a:t>.  It cannot do both.  It is no answer to say that great professional success has been attained by men with little legal training.  Times have changed.  Not only has t</a:t>
            </a:r>
            <a:r>
              <a:rPr lang="en-GB" sz="2400" i="1" dirty="0">
                <a:latin typeface="Times New Roman" panose="02020603050405020304" pitchFamily="18" charset="0"/>
                <a:cs typeface="Times New Roman" panose="02020603050405020304" pitchFamily="18" charset="0"/>
              </a:rPr>
              <a:t>he</a:t>
            </a:r>
            <a:r>
              <a:rPr lang="en-DE" sz="2400" i="1" dirty="0">
                <a:latin typeface="Times New Roman" panose="02020603050405020304" pitchFamily="18" charset="0"/>
                <a:cs typeface="Times New Roman" panose="02020603050405020304" pitchFamily="18" charset="0"/>
              </a:rPr>
              <a:t> existing body of law grown enormously, but the whole social and economic life of North Carolina is rapidly undergoing a transformation which affects legal problems as it affects problems in every other sphere of life.  I submit, therefore, that we must choose between a law school which is frankly a coaching school for bar examinations and a real professional law school in the modern sense.  To choose the former means to </a:t>
            </a:r>
            <a:r>
              <a:rPr lang="en-DE" sz="2400" b="1" i="1" dirty="0">
                <a:latin typeface="Times New Roman" panose="02020603050405020304" pitchFamily="18" charset="0"/>
                <a:cs typeface="Times New Roman" panose="02020603050405020304" pitchFamily="18" charset="0"/>
              </a:rPr>
              <a:t>abandon all thought of leadership</a:t>
            </a:r>
            <a:r>
              <a:rPr lang="en-DE" sz="2400"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14027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90964-F7B9-B5BE-6DF9-FB0C48082903}"/>
              </a:ext>
            </a:extLst>
          </p:cNvPr>
          <p:cNvSpPr>
            <a:spLocks noGrp="1"/>
          </p:cNvSpPr>
          <p:nvPr>
            <p:ph type="title"/>
          </p:nvPr>
        </p:nvSpPr>
        <p:spPr>
          <a:xfrm>
            <a:off x="838200" y="365125"/>
            <a:ext cx="10515600" cy="1686699"/>
          </a:xfrm>
        </p:spPr>
        <p:txBody>
          <a:bodyPr>
            <a:normAutofit/>
          </a:bodyPr>
          <a:lstStyle/>
          <a:p>
            <a:r>
              <a:rPr lang="en-DE" dirty="0">
                <a:latin typeface="Times New Roman" panose="02020603050405020304" pitchFamily="18" charset="0"/>
                <a:cs typeface="Times New Roman" panose="02020603050405020304" pitchFamily="18" charset="0"/>
              </a:rPr>
              <a:t>Harry Woodburn Chase:  November 1923 Memorandum, cont’d</a:t>
            </a:r>
          </a:p>
        </p:txBody>
      </p:sp>
      <p:sp>
        <p:nvSpPr>
          <p:cNvPr id="4" name="TextBox 3">
            <a:extLst>
              <a:ext uri="{FF2B5EF4-FFF2-40B4-BE49-F238E27FC236}">
                <a16:creationId xmlns:a16="http://schemas.microsoft.com/office/drawing/2014/main" id="{A8040820-0900-C71A-1FF0-96AA72E53D23}"/>
              </a:ext>
            </a:extLst>
          </p:cNvPr>
          <p:cNvSpPr txBox="1"/>
          <p:nvPr/>
        </p:nvSpPr>
        <p:spPr>
          <a:xfrm>
            <a:off x="838200" y="2319454"/>
            <a:ext cx="10379927" cy="3970318"/>
          </a:xfrm>
          <a:prstGeom prst="rect">
            <a:avLst/>
          </a:prstGeom>
          <a:noFill/>
        </p:spPr>
        <p:txBody>
          <a:bodyPr wrap="square" rtlCol="0">
            <a:spAutoFit/>
          </a:bodyPr>
          <a:lstStyle/>
          <a:p>
            <a:r>
              <a:rPr lang="en-DE" sz="2800" i="1"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To choose the [path of leadership] is a task calling for an administrative head who knows legal education, who has been trained in modern methods, and who has the youth and vigor to give himself to a grinding task – to a task of building, not of perpetuating a condition which exists. . . </a:t>
            </a:r>
            <a:r>
              <a:rPr lang="en-DE" sz="2800" i="1" dirty="0">
                <a:latin typeface="Times New Roman" panose="02020603050405020304" pitchFamily="18" charset="0"/>
                <a:cs typeface="Times New Roman" panose="02020603050405020304" pitchFamily="18" charset="0"/>
              </a:rPr>
              <a:t>. It is my firm conviction that we should, for our dean, go to some other law school and pick a man familiar with the type of capacity in the type of administrative problems he will have to solve here . . . </a:t>
            </a:r>
            <a:r>
              <a:rPr lang="en-GB" sz="2800" i="1" dirty="0">
                <a:latin typeface="Times New Roman" panose="02020603050405020304" pitchFamily="18" charset="0"/>
                <a:cs typeface="Times New Roman" panose="02020603050405020304" pitchFamily="18" charset="0"/>
              </a:rPr>
              <a:t>a</a:t>
            </a:r>
            <a:r>
              <a:rPr lang="en-DE" sz="2800" i="1" dirty="0">
                <a:latin typeface="Times New Roman" panose="02020603050405020304" pitchFamily="18" charset="0"/>
                <a:cs typeface="Times New Roman" panose="02020603050405020304" pitchFamily="18" charset="0"/>
              </a:rPr>
              <a:t>nd that we then leave him free to make such appointments as he chooses, and hold him responsible for results.”</a:t>
            </a:r>
          </a:p>
        </p:txBody>
      </p:sp>
    </p:spTree>
    <p:extLst>
      <p:ext uri="{BB962C8B-B14F-4D97-AF65-F5344CB8AC3E}">
        <p14:creationId xmlns:p14="http://schemas.microsoft.com/office/powerpoint/2010/main" val="262062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90964-F7B9-B5BE-6DF9-FB0C48082903}"/>
              </a:ext>
            </a:extLst>
          </p:cNvPr>
          <p:cNvSpPr>
            <a:spLocks noGrp="1"/>
          </p:cNvSpPr>
          <p:nvPr>
            <p:ph type="title"/>
          </p:nvPr>
        </p:nvSpPr>
        <p:spPr>
          <a:xfrm>
            <a:off x="838200" y="365125"/>
            <a:ext cx="10515600" cy="1686699"/>
          </a:xfrm>
        </p:spPr>
        <p:txBody>
          <a:bodyPr>
            <a:normAutofit fontScale="90000"/>
          </a:bodyPr>
          <a:lstStyle/>
          <a:p>
            <a:r>
              <a:rPr lang="en-DE" dirty="0">
                <a:latin typeface="Times New Roman" panose="02020603050405020304" pitchFamily="18" charset="0"/>
                <a:cs typeface="Times New Roman" panose="02020603050405020304" pitchFamily="18" charset="0"/>
              </a:rPr>
              <a:t>Edwin A. Alderman (President, Univ. of Virginia), to Harry Woodburn Chase (Mar. 1924)</a:t>
            </a:r>
          </a:p>
        </p:txBody>
      </p:sp>
      <p:sp>
        <p:nvSpPr>
          <p:cNvPr id="4" name="TextBox 3">
            <a:extLst>
              <a:ext uri="{FF2B5EF4-FFF2-40B4-BE49-F238E27FC236}">
                <a16:creationId xmlns:a16="http://schemas.microsoft.com/office/drawing/2014/main" id="{A8040820-0900-C71A-1FF0-96AA72E53D23}"/>
              </a:ext>
            </a:extLst>
          </p:cNvPr>
          <p:cNvSpPr txBox="1"/>
          <p:nvPr/>
        </p:nvSpPr>
        <p:spPr>
          <a:xfrm>
            <a:off x="838200" y="2051824"/>
            <a:ext cx="10801027" cy="4401205"/>
          </a:xfrm>
          <a:prstGeom prst="rect">
            <a:avLst/>
          </a:prstGeom>
          <a:noFill/>
        </p:spPr>
        <p:txBody>
          <a:bodyPr wrap="square" rtlCol="0">
            <a:spAutoFit/>
          </a:bodyPr>
          <a:lstStyle/>
          <a:p>
            <a:r>
              <a:rPr lang="en-DE" sz="2800" i="1"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Do not permit yourself to be driven into putting any lawyer in your faculty because he is a practitioner, however eminent.  </a:t>
            </a:r>
            <a:r>
              <a:rPr lang="en-US" sz="2800" b="1" i="1" dirty="0">
                <a:latin typeface="Times New Roman" panose="02020603050405020304" pitchFamily="18" charset="0"/>
                <a:cs typeface="Times New Roman" panose="02020603050405020304" pitchFamily="18" charset="0"/>
              </a:rPr>
              <a:t>Teaching law and practicing law are two different professions.  </a:t>
            </a:r>
            <a:r>
              <a:rPr lang="en-US" sz="2800" i="1" dirty="0">
                <a:latin typeface="Times New Roman" panose="02020603050405020304" pitchFamily="18" charset="0"/>
                <a:cs typeface="Times New Roman" panose="02020603050405020304" pitchFamily="18" charset="0"/>
              </a:rPr>
              <a:t>The University of Virginia has never had a great teacher who was a practitioner of any long standing.  The thing to do is to catch them young, regardless of whether they had had any practice at the bar, and make teachers of them.  Their job is to teach law, not to practice it.  The technique of the practice is easily learned.”  Intelligent procedure at great American law schools picks out young promising scholarly men and makes teachers of them.  I hope Carolina will follow this precedent.”</a:t>
            </a:r>
            <a:endParaRPr lang="en-DE"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7843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30492D9-51F3-05EF-32DA-4C327182FF02}"/>
              </a:ext>
            </a:extLst>
          </p:cNvPr>
          <p:cNvSpPr txBox="1"/>
          <p:nvPr/>
        </p:nvSpPr>
        <p:spPr>
          <a:xfrm>
            <a:off x="804797" y="920133"/>
            <a:ext cx="4875567" cy="5342122"/>
          </a:xfrm>
          <a:prstGeom prst="rect">
            <a:avLst/>
          </a:prstGeom>
        </p:spPr>
        <p:txBody>
          <a:bodyPr vert="horz" lIns="91440" tIns="45720" rIns="91440" bIns="45720" rtlCol="0">
            <a:normAutofit/>
          </a:bodyPr>
          <a:lstStyle/>
          <a:p>
            <a:pPr>
              <a:lnSpc>
                <a:spcPct val="90000"/>
              </a:lnSpc>
              <a:spcAft>
                <a:spcPts val="600"/>
              </a:spcAft>
            </a:pPr>
            <a:r>
              <a:rPr lang="en-US" sz="2400" b="1" dirty="0">
                <a:latin typeface="Times New Roman" panose="02020603050405020304" pitchFamily="18" charset="0"/>
                <a:cs typeface="Times New Roman" panose="02020603050405020304" pitchFamily="18" charset="0"/>
              </a:rPr>
              <a:t>THE OPPOSITION:  </a:t>
            </a:r>
          </a:p>
          <a:p>
            <a:pPr>
              <a:lnSpc>
                <a:spcPct val="90000"/>
              </a:lnSpc>
              <a:spcAft>
                <a:spcPts val="600"/>
              </a:spcAft>
            </a:pPr>
            <a:r>
              <a:rPr lang="en-US" sz="2400" b="1" dirty="0">
                <a:latin typeface="Times New Roman" panose="02020603050405020304" pitchFamily="18" charset="0"/>
                <a:cs typeface="Times New Roman" panose="02020603050405020304" pitchFamily="18" charset="0"/>
              </a:rPr>
              <a:t>Cameron A. Morrison </a:t>
            </a:r>
            <a:r>
              <a:rPr lang="en-US" sz="2400" dirty="0">
                <a:latin typeface="Times New Roman" panose="02020603050405020304" pitchFamily="18" charset="0"/>
                <a:cs typeface="Times New Roman" panose="02020603050405020304" pitchFamily="18" charset="0"/>
              </a:rPr>
              <a:t>(1869-1953)</a:t>
            </a:r>
            <a:endParaRPr lang="en-US" sz="2400" b="1" dirty="0">
              <a:latin typeface="Times New Roman" panose="02020603050405020304" pitchFamily="18" charset="0"/>
              <a:cs typeface="Times New Roman" panose="02020603050405020304" pitchFamily="18" charset="0"/>
            </a:endParaRPr>
          </a:p>
          <a:p>
            <a:pPr>
              <a:lnSpc>
                <a:spcPct val="90000"/>
              </a:lnSpc>
              <a:spcAft>
                <a:spcPts val="600"/>
              </a:spcAft>
            </a:pPr>
            <a:endParaRPr lang="en-US" sz="2400" dirty="0">
              <a:latin typeface="Times New Roman" panose="02020603050405020304" pitchFamily="18" charset="0"/>
              <a:cs typeface="Times New Roman" panose="02020603050405020304" pitchFamily="18" charset="0"/>
            </a:endParaRPr>
          </a:p>
          <a:p>
            <a:pPr>
              <a:lnSpc>
                <a:spcPct val="90000"/>
              </a:lnSpc>
              <a:spcAft>
                <a:spcPts val="600"/>
              </a:spcAft>
            </a:pPr>
            <a:r>
              <a:rPr lang="en-US" sz="2400" dirty="0">
                <a:latin typeface="Times New Roman" panose="02020603050405020304" pitchFamily="18" charset="0"/>
                <a:cs typeface="Times New Roman" panose="02020603050405020304" pitchFamily="18" charset="0"/>
              </a:rPr>
              <a:t>Elected Governor of NC as candidate of Simmons Machine in race-baiting campaign, defeating O. Max Gardner (D) and John J. Parker (R)</a:t>
            </a:r>
          </a:p>
          <a:p>
            <a:pPr>
              <a:lnSpc>
                <a:spcPct val="90000"/>
              </a:lnSpc>
              <a:spcAft>
                <a:spcPts val="600"/>
              </a:spcAft>
            </a:pPr>
            <a:endParaRPr lang="en-US" sz="2400" dirty="0">
              <a:latin typeface="Times New Roman" panose="02020603050405020304" pitchFamily="18" charset="0"/>
              <a:cs typeface="Times New Roman" panose="02020603050405020304" pitchFamily="18" charset="0"/>
            </a:endParaRPr>
          </a:p>
          <a:p>
            <a:pPr>
              <a:lnSpc>
                <a:spcPct val="90000"/>
              </a:lnSpc>
              <a:spcAft>
                <a:spcPts val="600"/>
              </a:spcAft>
            </a:pPr>
            <a:r>
              <a:rPr lang="en-US" sz="2400" dirty="0">
                <a:latin typeface="Times New Roman" panose="02020603050405020304" pitchFamily="18" charset="0"/>
                <a:cs typeface="Times New Roman" panose="02020603050405020304" pitchFamily="18" charset="0"/>
              </a:rPr>
              <a:t>Governor of NC (1921-1925)</a:t>
            </a:r>
          </a:p>
          <a:p>
            <a:pPr>
              <a:lnSpc>
                <a:spcPct val="90000"/>
              </a:lnSpc>
              <a:spcAft>
                <a:spcPts val="600"/>
              </a:spcAft>
            </a:pPr>
            <a:endParaRPr lang="en-US" sz="2400" dirty="0">
              <a:latin typeface="Times New Roman" panose="02020603050405020304" pitchFamily="18" charset="0"/>
              <a:cs typeface="Times New Roman" panose="02020603050405020304" pitchFamily="18" charset="0"/>
            </a:endParaRPr>
          </a:p>
          <a:p>
            <a:pPr>
              <a:lnSpc>
                <a:spcPct val="90000"/>
              </a:lnSpc>
              <a:spcAft>
                <a:spcPts val="600"/>
              </a:spcAft>
            </a:pPr>
            <a:r>
              <a:rPr lang="en-US" sz="2400" dirty="0">
                <a:latin typeface="Times New Roman" panose="02020603050405020304" pitchFamily="18" charset="0"/>
                <a:cs typeface="Times New Roman" panose="02020603050405020304" pitchFamily="18" charset="0"/>
              </a:rPr>
              <a:t>“Good Roads Governor”; opposed teaching of evolution in public schools</a:t>
            </a:r>
          </a:p>
          <a:p>
            <a:pPr>
              <a:lnSpc>
                <a:spcPct val="90000"/>
              </a:lnSpc>
              <a:spcAft>
                <a:spcPts val="600"/>
              </a:spcAft>
            </a:pPr>
            <a:endParaRPr lang="en-US" sz="2400" dirty="0">
              <a:latin typeface="Times New Roman" panose="02020603050405020304" pitchFamily="18" charset="0"/>
              <a:cs typeface="Times New Roman" panose="02020603050405020304" pitchFamily="18" charset="0"/>
            </a:endParaRPr>
          </a:p>
          <a:p>
            <a:pPr>
              <a:lnSpc>
                <a:spcPct val="90000"/>
              </a:lnSpc>
              <a:spcAft>
                <a:spcPts val="600"/>
              </a:spcAft>
            </a:pPr>
            <a:endParaRPr lang="en-US" sz="2400" dirty="0">
              <a:latin typeface="Times New Roman" panose="02020603050405020304" pitchFamily="18" charset="0"/>
              <a:cs typeface="Times New Roman" panose="02020603050405020304" pitchFamily="18" charset="0"/>
            </a:endParaRPr>
          </a:p>
        </p:txBody>
      </p:sp>
      <p:pic>
        <p:nvPicPr>
          <p:cNvPr id="3" name="Picture 2" descr="A person in a suit&#10;&#10;Description automatically generated with medium confidence">
            <a:extLst>
              <a:ext uri="{FF2B5EF4-FFF2-40B4-BE49-F238E27FC236}">
                <a16:creationId xmlns:a16="http://schemas.microsoft.com/office/drawing/2014/main" id="{BE4ED236-B91C-D20F-4346-EB42DD726199}"/>
              </a:ext>
            </a:extLst>
          </p:cNvPr>
          <p:cNvPicPr>
            <a:picLocks noChangeAspect="1"/>
          </p:cNvPicPr>
          <p:nvPr/>
        </p:nvPicPr>
        <p:blipFill rotWithShape="1">
          <a:blip r:embed="rId2"/>
          <a:srcRect b="872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951103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4A6C7D3-4523-78A8-7FA9-CAB4C7B55996}"/>
              </a:ext>
            </a:extLst>
          </p:cNvPr>
          <p:cNvSpPr txBox="1"/>
          <p:nvPr/>
        </p:nvSpPr>
        <p:spPr>
          <a:xfrm>
            <a:off x="640080" y="2918923"/>
            <a:ext cx="4243589" cy="3625436"/>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sz="2400" b="1" dirty="0">
                <a:latin typeface="Times New Roman" panose="02020603050405020304" pitchFamily="18" charset="0"/>
                <a:cs typeface="Times New Roman" panose="02020603050405020304" pitchFamily="18" charset="0"/>
              </a:rPr>
              <a:t>THE COMPROMISE:</a:t>
            </a:r>
          </a:p>
          <a:p>
            <a:pPr>
              <a:lnSpc>
                <a:spcPct val="90000"/>
              </a:lnSpc>
              <a:spcAft>
                <a:spcPts val="600"/>
              </a:spcAft>
            </a:pPr>
            <a:endParaRPr lang="en-US" sz="2400" b="1" dirty="0">
              <a:latin typeface="Times New Roman" panose="02020603050405020304" pitchFamily="18" charset="0"/>
              <a:cs typeface="Times New Roman" panose="02020603050405020304" pitchFamily="18" charset="0"/>
            </a:endParaRPr>
          </a:p>
          <a:p>
            <a:pPr>
              <a:lnSpc>
                <a:spcPct val="90000"/>
              </a:lnSpc>
              <a:spcAft>
                <a:spcPts val="600"/>
              </a:spcAft>
            </a:pPr>
            <a:r>
              <a:rPr lang="en-US" sz="2400" b="1" dirty="0">
                <a:latin typeface="Times New Roman" panose="02020603050405020304" pitchFamily="18" charset="0"/>
                <a:cs typeface="Times New Roman" panose="02020603050405020304" pitchFamily="18" charset="0"/>
              </a:rPr>
              <a:t>Walter P. Stacy </a:t>
            </a:r>
            <a:r>
              <a:rPr lang="en-US" sz="2400" dirty="0">
                <a:latin typeface="Times New Roman" panose="02020603050405020304" pitchFamily="18" charset="0"/>
                <a:cs typeface="Times New Roman" panose="02020603050405020304" pitchFamily="18" charset="0"/>
              </a:rPr>
              <a:t>(1884-1951)</a:t>
            </a:r>
            <a:endParaRPr lang="en-US" sz="2400" b="1" dirty="0">
              <a:latin typeface="Times New Roman" panose="02020603050405020304" pitchFamily="18" charset="0"/>
              <a:cs typeface="Times New Roman" panose="02020603050405020304" pitchFamily="18" charset="0"/>
            </a:endParaRPr>
          </a:p>
          <a:p>
            <a:pPr>
              <a:lnSpc>
                <a:spcPct val="90000"/>
              </a:lnSpc>
              <a:spcAft>
                <a:spcPts val="600"/>
              </a:spcAft>
            </a:pPr>
            <a:endParaRPr lang="en-US" sz="2400" dirty="0">
              <a:latin typeface="Times New Roman" panose="02020603050405020304" pitchFamily="18" charset="0"/>
              <a:cs typeface="Times New Roman" panose="02020603050405020304" pitchFamily="18" charset="0"/>
            </a:endParaRPr>
          </a:p>
          <a:p>
            <a:pPr>
              <a:lnSpc>
                <a:spcPct val="90000"/>
              </a:lnSpc>
              <a:spcAft>
                <a:spcPts val="600"/>
              </a:spcAft>
            </a:pPr>
            <a:r>
              <a:rPr lang="en-US" sz="2400" dirty="0">
                <a:latin typeface="Times New Roman" panose="02020603050405020304" pitchFamily="18" charset="0"/>
                <a:cs typeface="Times New Roman" panose="02020603050405020304" pitchFamily="18" charset="0"/>
              </a:rPr>
              <a:t>NC House of Representatives</a:t>
            </a:r>
          </a:p>
          <a:p>
            <a:pPr>
              <a:lnSpc>
                <a:spcPct val="90000"/>
              </a:lnSpc>
              <a:spcAft>
                <a:spcPts val="600"/>
              </a:spcAft>
            </a:pPr>
            <a:r>
              <a:rPr lang="en-US" sz="2400" dirty="0">
                <a:latin typeface="Times New Roman" panose="02020603050405020304" pitchFamily="18" charset="0"/>
                <a:cs typeface="Times New Roman" panose="02020603050405020304" pitchFamily="18" charset="0"/>
              </a:rPr>
              <a:t>NC Superior Court</a:t>
            </a:r>
          </a:p>
          <a:p>
            <a:pPr>
              <a:lnSpc>
                <a:spcPct val="90000"/>
              </a:lnSpc>
              <a:spcAft>
                <a:spcPts val="600"/>
              </a:spcAft>
            </a:pPr>
            <a:endParaRPr lang="en-US" sz="2400" dirty="0">
              <a:latin typeface="Times New Roman" panose="02020603050405020304" pitchFamily="18" charset="0"/>
              <a:cs typeface="Times New Roman" panose="02020603050405020304" pitchFamily="18" charset="0"/>
            </a:endParaRPr>
          </a:p>
          <a:p>
            <a:pPr>
              <a:lnSpc>
                <a:spcPct val="90000"/>
              </a:lnSpc>
              <a:spcAft>
                <a:spcPts val="600"/>
              </a:spcAft>
            </a:pPr>
            <a:r>
              <a:rPr lang="en-US" sz="2400" dirty="0">
                <a:latin typeface="Times New Roman" panose="02020603050405020304" pitchFamily="18" charset="0"/>
                <a:cs typeface="Times New Roman" panose="02020603050405020304" pitchFamily="18" charset="0"/>
              </a:rPr>
              <a:t>Associate Justice (1920-1925) and Chief Justice (1925-1951), NC Supreme Court</a:t>
            </a:r>
          </a:p>
          <a:p>
            <a:pPr indent="-228600">
              <a:lnSpc>
                <a:spcPct val="90000"/>
              </a:lnSpc>
              <a:spcAft>
                <a:spcPts val="600"/>
              </a:spcAft>
              <a:buFont typeface="Arial" panose="020B0604020202020204" pitchFamily="34" charset="0"/>
              <a:buChar char="•"/>
            </a:pPr>
            <a:endParaRPr lang="en-US" sz="2200" dirty="0"/>
          </a:p>
        </p:txBody>
      </p:sp>
      <p:pic>
        <p:nvPicPr>
          <p:cNvPr id="5" name="Picture 4" descr="A person wearing glasses and a suit&#10;&#10;Description automatically generated with low confidence">
            <a:extLst>
              <a:ext uri="{FF2B5EF4-FFF2-40B4-BE49-F238E27FC236}">
                <a16:creationId xmlns:a16="http://schemas.microsoft.com/office/drawing/2014/main" id="{AE04A27E-0F6E-2BFC-5BB4-60C61680DA16}"/>
              </a:ext>
            </a:extLst>
          </p:cNvPr>
          <p:cNvPicPr>
            <a:picLocks noChangeAspect="1"/>
          </p:cNvPicPr>
          <p:nvPr/>
        </p:nvPicPr>
        <p:blipFill rotWithShape="1">
          <a:blip r:embed="rId2"/>
          <a:srcRect t="10195" r="1" b="1510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686400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85919D3-6063-4ECD-597C-18F9D7696A1B}"/>
              </a:ext>
            </a:extLst>
          </p:cNvPr>
          <p:cNvSpPr txBox="1"/>
          <p:nvPr/>
        </p:nvSpPr>
        <p:spPr>
          <a:xfrm>
            <a:off x="5297762" y="640080"/>
            <a:ext cx="6251110" cy="35661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200" b="1" dirty="0">
                <a:latin typeface="Times New Roman" panose="02020603050405020304" pitchFamily="18" charset="0"/>
                <a:ea typeface="+mj-ea"/>
                <a:cs typeface="Times New Roman" panose="02020603050405020304" pitchFamily="18" charset="0"/>
              </a:rPr>
              <a:t>THE CONSULTANT:</a:t>
            </a:r>
          </a:p>
          <a:p>
            <a:pPr>
              <a:lnSpc>
                <a:spcPct val="90000"/>
              </a:lnSpc>
              <a:spcBef>
                <a:spcPct val="0"/>
              </a:spcBef>
              <a:spcAft>
                <a:spcPts val="600"/>
              </a:spcAft>
            </a:pPr>
            <a:r>
              <a:rPr lang="en-US" sz="3200" b="1" dirty="0">
                <a:latin typeface="Times New Roman" panose="02020603050405020304" pitchFamily="18" charset="0"/>
                <a:ea typeface="+mj-ea"/>
                <a:cs typeface="Times New Roman" panose="02020603050405020304" pitchFamily="18" charset="0"/>
              </a:rPr>
              <a:t>Roscoe Pound</a:t>
            </a:r>
            <a:r>
              <a:rPr lang="en-US" sz="3200" dirty="0">
                <a:latin typeface="Times New Roman" panose="02020603050405020304" pitchFamily="18" charset="0"/>
                <a:ea typeface="+mj-ea"/>
                <a:cs typeface="Times New Roman" panose="02020603050405020304" pitchFamily="18" charset="0"/>
              </a:rPr>
              <a:t> (1870-1964) </a:t>
            </a:r>
            <a:endParaRPr lang="en-US" sz="3200" b="1" dirty="0">
              <a:latin typeface="Times New Roman" panose="02020603050405020304" pitchFamily="18" charset="0"/>
              <a:ea typeface="+mj-ea"/>
              <a:cs typeface="Times New Roman" panose="02020603050405020304" pitchFamily="18" charset="0"/>
            </a:endParaRPr>
          </a:p>
          <a:p>
            <a:pPr>
              <a:lnSpc>
                <a:spcPct val="90000"/>
              </a:lnSpc>
              <a:spcBef>
                <a:spcPct val="0"/>
              </a:spcBef>
              <a:spcAft>
                <a:spcPts val="600"/>
              </a:spcAft>
            </a:pPr>
            <a:endParaRPr lang="en-US" sz="3200" dirty="0">
              <a:latin typeface="Times New Roman" panose="02020603050405020304" pitchFamily="18" charset="0"/>
              <a:ea typeface="+mj-ea"/>
              <a:cs typeface="Times New Roman" panose="02020603050405020304" pitchFamily="18" charset="0"/>
            </a:endParaRPr>
          </a:p>
          <a:p>
            <a:pPr>
              <a:lnSpc>
                <a:spcPct val="90000"/>
              </a:lnSpc>
              <a:spcBef>
                <a:spcPct val="0"/>
              </a:spcBef>
              <a:spcAft>
                <a:spcPts val="600"/>
              </a:spcAft>
            </a:pPr>
            <a:r>
              <a:rPr lang="en-US" sz="3200" dirty="0">
                <a:latin typeface="Times New Roman" panose="02020603050405020304" pitchFamily="18" charset="0"/>
                <a:ea typeface="+mj-ea"/>
                <a:cs typeface="Times New Roman" panose="02020603050405020304" pitchFamily="18" charset="0"/>
              </a:rPr>
              <a:t>Dean, Harvard Law School</a:t>
            </a:r>
          </a:p>
          <a:p>
            <a:pPr>
              <a:lnSpc>
                <a:spcPct val="90000"/>
              </a:lnSpc>
              <a:spcBef>
                <a:spcPct val="0"/>
              </a:spcBef>
              <a:spcAft>
                <a:spcPts val="600"/>
              </a:spcAft>
            </a:pPr>
            <a:r>
              <a:rPr lang="en-US" sz="3200" dirty="0">
                <a:latin typeface="Times New Roman" panose="02020603050405020304" pitchFamily="18" charset="0"/>
                <a:ea typeface="+mj-ea"/>
                <a:cs typeface="Times New Roman" panose="02020603050405020304" pitchFamily="18" charset="0"/>
              </a:rPr>
              <a:t>(1916-1936)</a:t>
            </a:r>
          </a:p>
        </p:txBody>
      </p:sp>
      <p:pic>
        <p:nvPicPr>
          <p:cNvPr id="3" name="Picture 2" descr="A picture containing text, person, necktie, suit&#10;&#10;Description automatically generated">
            <a:extLst>
              <a:ext uri="{FF2B5EF4-FFF2-40B4-BE49-F238E27FC236}">
                <a16:creationId xmlns:a16="http://schemas.microsoft.com/office/drawing/2014/main" id="{CD588A79-917A-CD38-2D4F-D523B9218B59}"/>
              </a:ext>
            </a:extLst>
          </p:cNvPr>
          <p:cNvPicPr>
            <a:picLocks noChangeAspect="1"/>
          </p:cNvPicPr>
          <p:nvPr/>
        </p:nvPicPr>
        <p:blipFill rotWithShape="1">
          <a:blip r:embed="rId2"/>
          <a:srcRect r="1" b="11003"/>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9666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wearing glasses&#10;&#10;Description automatically generated with low confidence">
            <a:extLst>
              <a:ext uri="{FF2B5EF4-FFF2-40B4-BE49-F238E27FC236}">
                <a16:creationId xmlns:a16="http://schemas.microsoft.com/office/drawing/2014/main" id="{F13D366C-780E-4BFB-193E-511E0FF9C014}"/>
              </a:ext>
            </a:extLst>
          </p:cNvPr>
          <p:cNvPicPr>
            <a:picLocks noChangeAspect="1"/>
          </p:cNvPicPr>
          <p:nvPr/>
        </p:nvPicPr>
        <p:blipFill>
          <a:blip r:embed="rId2"/>
          <a:stretch>
            <a:fillRect/>
          </a:stretch>
        </p:blipFill>
        <p:spPr>
          <a:xfrm>
            <a:off x="6818811" y="643467"/>
            <a:ext cx="4373286" cy="5571066"/>
          </a:xfrm>
          <a:prstGeom prst="rect">
            <a:avLst/>
          </a:prstGeom>
        </p:spPr>
      </p:pic>
      <p:sp>
        <p:nvSpPr>
          <p:cNvPr id="4" name="TextBox 3">
            <a:extLst>
              <a:ext uri="{FF2B5EF4-FFF2-40B4-BE49-F238E27FC236}">
                <a16:creationId xmlns:a16="http://schemas.microsoft.com/office/drawing/2014/main" id="{A705873F-8655-F90F-E4FA-DB991DE1C1CD}"/>
              </a:ext>
            </a:extLst>
          </p:cNvPr>
          <p:cNvSpPr txBox="1"/>
          <p:nvPr/>
        </p:nvSpPr>
        <p:spPr>
          <a:xfrm>
            <a:off x="989629" y="1080655"/>
            <a:ext cx="5306291" cy="4431983"/>
          </a:xfrm>
          <a:prstGeom prst="rect">
            <a:avLst/>
          </a:prstGeom>
          <a:noFill/>
        </p:spPr>
        <p:txBody>
          <a:bodyPr wrap="square" rtlCol="0">
            <a:spAutoFit/>
          </a:bodyPr>
          <a:lstStyle/>
          <a:p>
            <a:r>
              <a:rPr lang="en-DE" sz="2400" b="1" dirty="0">
                <a:latin typeface="Times New Roman" panose="02020603050405020304" pitchFamily="18" charset="0"/>
                <a:cs typeface="Times New Roman" panose="02020603050405020304" pitchFamily="18" charset="0"/>
              </a:rPr>
              <a:t>Charles T. McCormick (1889-1963)</a:t>
            </a:r>
          </a:p>
          <a:p>
            <a:endParaRPr lang="en-DE" sz="2400" dirty="0">
              <a:latin typeface="Times New Roman" panose="02020603050405020304" pitchFamily="18" charset="0"/>
              <a:cs typeface="Times New Roman" panose="02020603050405020304" pitchFamily="18" charset="0"/>
            </a:endParaRPr>
          </a:p>
          <a:p>
            <a:r>
              <a:rPr lang="en-DE" sz="2400" dirty="0">
                <a:latin typeface="Times New Roman" panose="02020603050405020304" pitchFamily="18" charset="0"/>
                <a:cs typeface="Times New Roman" panose="02020603050405020304" pitchFamily="18" charset="0"/>
              </a:rPr>
              <a:t>LL.B, Harvard Law School</a:t>
            </a:r>
          </a:p>
          <a:p>
            <a:endParaRPr lang="en-DE" sz="2400" dirty="0">
              <a:latin typeface="Times New Roman" panose="02020603050405020304" pitchFamily="18" charset="0"/>
              <a:cs typeface="Times New Roman" panose="02020603050405020304" pitchFamily="18" charset="0"/>
            </a:endParaRPr>
          </a:p>
          <a:p>
            <a:r>
              <a:rPr lang="en-DE" sz="2400" dirty="0">
                <a:latin typeface="Times New Roman" panose="02020603050405020304" pitchFamily="18" charset="0"/>
                <a:cs typeface="Times New Roman" panose="02020603050405020304" pitchFamily="18" charset="0"/>
              </a:rPr>
              <a:t>Dean, UNC School of Law</a:t>
            </a:r>
          </a:p>
          <a:p>
            <a:r>
              <a:rPr lang="en-DE" sz="2400" dirty="0">
                <a:latin typeface="Times New Roman" panose="02020603050405020304" pitchFamily="18" charset="0"/>
                <a:cs typeface="Times New Roman" panose="02020603050405020304" pitchFamily="18" charset="0"/>
              </a:rPr>
              <a:t>(1927-1931)</a:t>
            </a:r>
          </a:p>
          <a:p>
            <a:endParaRPr lang="en-DE" sz="2400" dirty="0">
              <a:latin typeface="Times New Roman" panose="02020603050405020304" pitchFamily="18" charset="0"/>
              <a:cs typeface="Times New Roman" panose="02020603050405020304" pitchFamily="18" charset="0"/>
            </a:endParaRPr>
          </a:p>
          <a:p>
            <a:r>
              <a:rPr lang="en-DE" sz="2400" dirty="0">
                <a:latin typeface="Times New Roman" panose="02020603050405020304" pitchFamily="18" charset="0"/>
                <a:cs typeface="Times New Roman" panose="02020603050405020304" pitchFamily="18" charset="0"/>
              </a:rPr>
              <a:t>Dean, University of Texas School of Law (1940-1949)</a:t>
            </a:r>
          </a:p>
          <a:p>
            <a:endParaRPr lang="en-DE" sz="2400" dirty="0">
              <a:latin typeface="Times New Roman" panose="02020603050405020304" pitchFamily="18" charset="0"/>
              <a:cs typeface="Times New Roman" panose="02020603050405020304" pitchFamily="18" charset="0"/>
            </a:endParaRPr>
          </a:p>
          <a:p>
            <a:endParaRPr lang="en-DE" sz="2400" dirty="0">
              <a:latin typeface="Times New Roman" panose="02020603050405020304" pitchFamily="18" charset="0"/>
              <a:cs typeface="Times New Roman" panose="02020603050405020304" pitchFamily="18" charset="0"/>
            </a:endParaRPr>
          </a:p>
          <a:p>
            <a:endParaRPr lang="en-DE" dirty="0"/>
          </a:p>
        </p:txBody>
      </p:sp>
    </p:spTree>
    <p:extLst>
      <p:ext uri="{BB962C8B-B14F-4D97-AF65-F5344CB8AC3E}">
        <p14:creationId xmlns:p14="http://schemas.microsoft.com/office/powerpoint/2010/main" val="2931107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person&#10;&#10;Description automatically generated">
            <a:extLst>
              <a:ext uri="{FF2B5EF4-FFF2-40B4-BE49-F238E27FC236}">
                <a16:creationId xmlns:a16="http://schemas.microsoft.com/office/drawing/2014/main" id="{10847FA8-4971-F083-6650-BBF0DC0BC5B5}"/>
              </a:ext>
            </a:extLst>
          </p:cNvPr>
          <p:cNvPicPr>
            <a:picLocks noChangeAspect="1"/>
          </p:cNvPicPr>
          <p:nvPr/>
        </p:nvPicPr>
        <p:blipFill rotWithShape="1">
          <a:blip r:embed="rId2"/>
          <a:srcRect r="-2" b="10392"/>
          <a:stretch/>
        </p:blipFill>
        <p:spPr>
          <a:xfrm>
            <a:off x="991027" y="956945"/>
            <a:ext cx="4944107" cy="4944110"/>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5" name="Picture 4" descr="A portrait of a person&#10;&#10;Description automatically generated">
            <a:extLst>
              <a:ext uri="{FF2B5EF4-FFF2-40B4-BE49-F238E27FC236}">
                <a16:creationId xmlns:a16="http://schemas.microsoft.com/office/drawing/2014/main" id="{92AC9F4C-032C-EA26-A9EA-5AF0C2FD7345}"/>
              </a:ext>
            </a:extLst>
          </p:cNvPr>
          <p:cNvPicPr>
            <a:picLocks noChangeAspect="1"/>
          </p:cNvPicPr>
          <p:nvPr/>
        </p:nvPicPr>
        <p:blipFill rotWithShape="1">
          <a:blip r:embed="rId3"/>
          <a:srcRect t="2438" r="1" b="26313"/>
          <a:stretch/>
        </p:blipFill>
        <p:spPr>
          <a:xfrm>
            <a:off x="6256867" y="956945"/>
            <a:ext cx="4944107" cy="4944110"/>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spTree>
    <p:extLst>
      <p:ext uri="{BB962C8B-B14F-4D97-AF65-F5344CB8AC3E}">
        <p14:creationId xmlns:p14="http://schemas.microsoft.com/office/powerpoint/2010/main" val="1459096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sitting at a desk&#10;&#10;Description automatically generated with medium confidence">
            <a:extLst>
              <a:ext uri="{FF2B5EF4-FFF2-40B4-BE49-F238E27FC236}">
                <a16:creationId xmlns:a16="http://schemas.microsoft.com/office/drawing/2014/main" id="{670E629E-4921-A2ED-9D70-0AAFFB97CC80}"/>
              </a:ext>
            </a:extLst>
          </p:cNvPr>
          <p:cNvPicPr>
            <a:picLocks noChangeAspect="1"/>
          </p:cNvPicPr>
          <p:nvPr/>
        </p:nvPicPr>
        <p:blipFill>
          <a:blip r:embed="rId2"/>
          <a:stretch>
            <a:fillRect/>
          </a:stretch>
        </p:blipFill>
        <p:spPr>
          <a:xfrm>
            <a:off x="848755" y="643467"/>
            <a:ext cx="4791116" cy="5571066"/>
          </a:xfrm>
          <a:prstGeom prst="rect">
            <a:avLst/>
          </a:prstGeom>
        </p:spPr>
      </p:pic>
      <p:sp>
        <p:nvSpPr>
          <p:cNvPr id="4" name="TextBox 3">
            <a:extLst>
              <a:ext uri="{FF2B5EF4-FFF2-40B4-BE49-F238E27FC236}">
                <a16:creationId xmlns:a16="http://schemas.microsoft.com/office/drawing/2014/main" id="{66468961-0D0E-F95D-C86F-84D9C99291CC}"/>
              </a:ext>
            </a:extLst>
          </p:cNvPr>
          <p:cNvSpPr txBox="1"/>
          <p:nvPr/>
        </p:nvSpPr>
        <p:spPr>
          <a:xfrm>
            <a:off x="6552131" y="1844298"/>
            <a:ext cx="4791114" cy="1815882"/>
          </a:xfrm>
          <a:prstGeom prst="rect">
            <a:avLst/>
          </a:prstGeom>
          <a:noFill/>
        </p:spPr>
        <p:txBody>
          <a:bodyPr wrap="square" rtlCol="0">
            <a:spAutoFit/>
          </a:bodyPr>
          <a:lstStyle/>
          <a:p>
            <a:r>
              <a:rPr lang="en-DE" sz="2800" b="1" dirty="0">
                <a:latin typeface="Times New Roman" panose="02020603050405020304" pitchFamily="18" charset="0"/>
                <a:cs typeface="Times New Roman" panose="02020603050405020304" pitchFamily="18" charset="0"/>
              </a:rPr>
              <a:t>Maurice Taylor Van Hecke</a:t>
            </a:r>
          </a:p>
          <a:p>
            <a:r>
              <a:rPr lang="en-DE" sz="2800" dirty="0">
                <a:latin typeface="Times New Roman" panose="02020603050405020304" pitchFamily="18" charset="0"/>
                <a:cs typeface="Times New Roman" panose="02020603050405020304" pitchFamily="18" charset="0"/>
              </a:rPr>
              <a:t>(1892-1963)</a:t>
            </a:r>
          </a:p>
          <a:p>
            <a:endParaRPr lang="en-DE" sz="2800" dirty="0">
              <a:latin typeface="Times New Roman" panose="02020603050405020304" pitchFamily="18" charset="0"/>
              <a:cs typeface="Times New Roman" panose="02020603050405020304" pitchFamily="18" charset="0"/>
            </a:endParaRPr>
          </a:p>
          <a:p>
            <a:r>
              <a:rPr lang="en-DE" sz="2800" dirty="0">
                <a:latin typeface="Times New Roman" panose="02020603050405020304" pitchFamily="18" charset="0"/>
                <a:cs typeface="Times New Roman" panose="02020603050405020304" pitchFamily="18" charset="0"/>
              </a:rPr>
              <a:t>LL.B, University of Chicago</a:t>
            </a:r>
          </a:p>
        </p:txBody>
      </p:sp>
    </p:spTree>
    <p:extLst>
      <p:ext uri="{BB962C8B-B14F-4D97-AF65-F5344CB8AC3E}">
        <p14:creationId xmlns:p14="http://schemas.microsoft.com/office/powerpoint/2010/main" val="2101838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B36F656-47EF-6133-F1F7-B2AF0A467551}"/>
              </a:ext>
            </a:extLst>
          </p:cNvPr>
          <p:cNvSpPr txBox="1"/>
          <p:nvPr/>
        </p:nvSpPr>
        <p:spPr>
          <a:xfrm>
            <a:off x="640080" y="2872899"/>
            <a:ext cx="4243589" cy="3320668"/>
          </a:xfrm>
          <a:prstGeom prst="rect">
            <a:avLst/>
          </a:prstGeom>
        </p:spPr>
        <p:txBody>
          <a:bodyPr vert="horz" lIns="91440" tIns="45720" rIns="91440" bIns="45720" rtlCol="0">
            <a:normAutofit/>
          </a:bodyPr>
          <a:lstStyle/>
          <a:p>
            <a:pPr>
              <a:lnSpc>
                <a:spcPct val="90000"/>
              </a:lnSpc>
              <a:spcAft>
                <a:spcPts val="600"/>
              </a:spcAft>
            </a:pPr>
            <a:r>
              <a:rPr lang="en-US" sz="2200" b="1" dirty="0">
                <a:latin typeface="Times New Roman" panose="02020603050405020304" pitchFamily="18" charset="0"/>
                <a:cs typeface="Times New Roman" panose="02020603050405020304" pitchFamily="18" charset="0"/>
              </a:rPr>
              <a:t>Robert Halsey </a:t>
            </a:r>
            <a:r>
              <a:rPr lang="en-US" sz="2200" b="1" dirty="0" err="1">
                <a:latin typeface="Times New Roman" panose="02020603050405020304" pitchFamily="18" charset="0"/>
                <a:cs typeface="Times New Roman" panose="02020603050405020304" pitchFamily="18" charset="0"/>
              </a:rPr>
              <a:t>Wettach</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(1892-1964)</a:t>
            </a:r>
          </a:p>
          <a:p>
            <a:pPr>
              <a:lnSpc>
                <a:spcPct val="90000"/>
              </a:lnSpc>
              <a:spcAft>
                <a:spcPts val="600"/>
              </a:spcAft>
            </a:pPr>
            <a:endParaRPr lang="en-US" sz="2200" dirty="0">
              <a:latin typeface="Times New Roman" panose="02020603050405020304" pitchFamily="18" charset="0"/>
              <a:cs typeface="Times New Roman" panose="02020603050405020304" pitchFamily="18" charset="0"/>
            </a:endParaRPr>
          </a:p>
          <a:p>
            <a:pPr>
              <a:lnSpc>
                <a:spcPct val="90000"/>
              </a:lnSpc>
              <a:spcAft>
                <a:spcPts val="600"/>
              </a:spcAft>
            </a:pPr>
            <a:r>
              <a:rPr lang="en-US" sz="2200" dirty="0">
                <a:latin typeface="Times New Roman" panose="02020603050405020304" pitchFamily="18" charset="0"/>
                <a:cs typeface="Times New Roman" panose="02020603050405020304" pitchFamily="18" charset="0"/>
              </a:rPr>
              <a:t>LL.B, Harvard Law School</a:t>
            </a:r>
          </a:p>
        </p:txBody>
      </p:sp>
      <p:pic>
        <p:nvPicPr>
          <p:cNvPr id="3" name="Picture 2" descr="A person sitting at a desk&#10;&#10;Description automatically generated with medium confidence">
            <a:extLst>
              <a:ext uri="{FF2B5EF4-FFF2-40B4-BE49-F238E27FC236}">
                <a16:creationId xmlns:a16="http://schemas.microsoft.com/office/drawing/2014/main" id="{E886E3A9-1D22-2F46-4104-898E89445F08}"/>
              </a:ext>
            </a:extLst>
          </p:cNvPr>
          <p:cNvPicPr>
            <a:picLocks noChangeAspect="1"/>
          </p:cNvPicPr>
          <p:nvPr/>
        </p:nvPicPr>
        <p:blipFill rotWithShape="1">
          <a:blip r:embed="rId2"/>
          <a:srcRect r="-1" b="2024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95822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205D939-00C4-4F2E-9797-3170DD04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EE4E44-1403-472B-8C01-D354CB8F5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erson in a suit&#10;&#10;Description automatically generated with low confidence">
            <a:extLst>
              <a:ext uri="{FF2B5EF4-FFF2-40B4-BE49-F238E27FC236}">
                <a16:creationId xmlns:a16="http://schemas.microsoft.com/office/drawing/2014/main" id="{48D47869-C03C-126F-05B5-6CA048B571C6}"/>
              </a:ext>
            </a:extLst>
          </p:cNvPr>
          <p:cNvPicPr>
            <a:picLocks noChangeAspect="1"/>
          </p:cNvPicPr>
          <p:nvPr/>
        </p:nvPicPr>
        <p:blipFill>
          <a:blip r:embed="rId2"/>
          <a:srcRect r="-1" b="23421"/>
          <a:stretch/>
        </p:blipFill>
        <p:spPr>
          <a:xfrm>
            <a:off x="6421035" y="643467"/>
            <a:ext cx="5129784" cy="5571066"/>
          </a:xfrm>
          <a:prstGeom prst="rect">
            <a:avLst/>
          </a:prstGeom>
        </p:spPr>
      </p:pic>
      <p:sp>
        <p:nvSpPr>
          <p:cNvPr id="19" name="Rectangle 18">
            <a:extLst>
              <a:ext uri="{FF2B5EF4-FFF2-40B4-BE49-F238E27FC236}">
                <a16:creationId xmlns:a16="http://schemas.microsoft.com/office/drawing/2014/main" id="{583CCE40-4C5F-42D3-86D9-7892AD1E9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person&#10;&#10;Description automatically generated">
            <a:extLst>
              <a:ext uri="{FF2B5EF4-FFF2-40B4-BE49-F238E27FC236}">
                <a16:creationId xmlns:a16="http://schemas.microsoft.com/office/drawing/2014/main" id="{C122CAB8-8D80-29E0-AFE6-BFB45DA1727A}"/>
              </a:ext>
            </a:extLst>
          </p:cNvPr>
          <p:cNvPicPr>
            <a:picLocks noChangeAspect="1"/>
          </p:cNvPicPr>
          <p:nvPr/>
        </p:nvPicPr>
        <p:blipFill>
          <a:blip r:embed="rId3"/>
          <a:srcRect r="-1" b="12159"/>
          <a:stretch/>
        </p:blipFill>
        <p:spPr>
          <a:xfrm>
            <a:off x="641180" y="643467"/>
            <a:ext cx="5129784" cy="5571066"/>
          </a:xfrm>
          <a:prstGeom prst="rect">
            <a:avLst/>
          </a:prstGeom>
        </p:spPr>
      </p:pic>
    </p:spTree>
    <p:extLst>
      <p:ext uri="{BB962C8B-B14F-4D97-AF65-F5344CB8AC3E}">
        <p14:creationId xmlns:p14="http://schemas.microsoft.com/office/powerpoint/2010/main" val="2948683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62354-8146-668C-6184-BE88AC4E33B4}"/>
              </a:ext>
            </a:extLst>
          </p:cNvPr>
          <p:cNvSpPr>
            <a:spLocks noGrp="1"/>
          </p:cNvSpPr>
          <p:nvPr>
            <p:ph type="title"/>
          </p:nvPr>
        </p:nvSpPr>
        <p:spPr/>
        <p:txBody>
          <a:bodyPr/>
          <a:lstStyle/>
          <a:p>
            <a:r>
              <a:rPr lang="en-DE" dirty="0">
                <a:latin typeface="Times New Roman" panose="02020603050405020304" pitchFamily="18" charset="0"/>
                <a:cs typeface="Times New Roman" panose="02020603050405020304" pitchFamily="18" charset="0"/>
              </a:rPr>
              <a:t>Langdell’s Reforms at Harvard</a:t>
            </a:r>
          </a:p>
        </p:txBody>
      </p:sp>
      <p:sp>
        <p:nvSpPr>
          <p:cNvPr id="3" name="TextBox 2">
            <a:extLst>
              <a:ext uri="{FF2B5EF4-FFF2-40B4-BE49-F238E27FC236}">
                <a16:creationId xmlns:a16="http://schemas.microsoft.com/office/drawing/2014/main" id="{C2448846-80A7-8801-8922-7A3C938A941D}"/>
              </a:ext>
            </a:extLst>
          </p:cNvPr>
          <p:cNvSpPr txBox="1"/>
          <p:nvPr/>
        </p:nvSpPr>
        <p:spPr>
          <a:xfrm>
            <a:off x="838200" y="2318649"/>
            <a:ext cx="10314709" cy="2862322"/>
          </a:xfrm>
          <a:prstGeom prst="rect">
            <a:avLst/>
          </a:prstGeom>
          <a:noFill/>
        </p:spPr>
        <p:txBody>
          <a:bodyPr wrap="square" rtlCol="0">
            <a:spAutoFit/>
          </a:bodyPr>
          <a:lstStyle/>
          <a:p>
            <a:pPr marL="711200" indent="-711200">
              <a:buFont typeface="+mj-lt"/>
              <a:buAutoNum type="arabicPeriod"/>
            </a:pPr>
            <a:r>
              <a:rPr lang="en-DE" sz="3600" dirty="0">
                <a:latin typeface="Times New Roman" panose="02020603050405020304" pitchFamily="18" charset="0"/>
                <a:cs typeface="Times New Roman" panose="02020603050405020304" pitchFamily="18" charset="0"/>
              </a:rPr>
              <a:t>College degree or entrance examination required for admission</a:t>
            </a:r>
          </a:p>
          <a:p>
            <a:pPr marL="711200" indent="-711200">
              <a:buFont typeface="+mj-lt"/>
              <a:buAutoNum type="arabicPeriod"/>
            </a:pPr>
            <a:r>
              <a:rPr lang="en-DE" sz="3600" dirty="0">
                <a:latin typeface="Times New Roman" panose="02020603050405020304" pitchFamily="18" charset="0"/>
                <a:cs typeface="Times New Roman" panose="02020603050405020304" pitchFamily="18" charset="0"/>
              </a:rPr>
              <a:t>Three years of law study to receive a degree</a:t>
            </a:r>
          </a:p>
          <a:p>
            <a:pPr marL="711200" indent="-711200">
              <a:buFont typeface="+mj-lt"/>
              <a:buAutoNum type="arabicPeriod"/>
            </a:pPr>
            <a:r>
              <a:rPr lang="en-DE" sz="3600" dirty="0">
                <a:latin typeface="Times New Roman" panose="02020603050405020304" pitchFamily="18" charset="0"/>
                <a:cs typeface="Times New Roman" panose="02020603050405020304" pitchFamily="18" charset="0"/>
              </a:rPr>
              <a:t>Examinations (at the end of the year!)</a:t>
            </a:r>
          </a:p>
          <a:p>
            <a:pPr marL="711200" indent="-711200">
              <a:buFont typeface="+mj-lt"/>
              <a:buAutoNum type="arabicPeriod"/>
            </a:pPr>
            <a:r>
              <a:rPr lang="en-DE" sz="3600" dirty="0">
                <a:latin typeface="Times New Roman" panose="02020603050405020304" pitchFamily="18" charset="0"/>
                <a:cs typeface="Times New Roman" panose="02020603050405020304" pitchFamily="18" charset="0"/>
              </a:rPr>
              <a:t>30 hours of instruction per week</a:t>
            </a:r>
          </a:p>
        </p:txBody>
      </p:sp>
    </p:spTree>
    <p:extLst>
      <p:ext uri="{BB962C8B-B14F-4D97-AF65-F5344CB8AC3E}">
        <p14:creationId xmlns:p14="http://schemas.microsoft.com/office/powerpoint/2010/main" val="2539118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ree, outdoor, building, stone&#10;&#10;Description automatically generated">
            <a:extLst>
              <a:ext uri="{FF2B5EF4-FFF2-40B4-BE49-F238E27FC236}">
                <a16:creationId xmlns:a16="http://schemas.microsoft.com/office/drawing/2014/main" id="{65F2F7E5-344E-2743-C4E8-7EBF9365A03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4879" b="42942"/>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D3DDEDFC-ADA6-5E90-AD03-A862525E99B8}"/>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DE" sz="700">
                <a:solidFill>
                  <a:srgbClr val="FFFFFF"/>
                </a:solidFill>
                <a:hlinkClick r:id="rId3" tooltip="https://www.flickr.com/photos/92033577@N00/6172478245">
                  <a:extLst>
                    <a:ext uri="{A12FA001-AC4F-418D-AE19-62706E023703}">
                      <ahyp:hlinkClr xmlns:ahyp="http://schemas.microsoft.com/office/drawing/2018/hyperlinkcolor" val="tx"/>
                    </a:ext>
                  </a:extLst>
                </a:hlinkClick>
              </a:rPr>
              <a:t>This Photo</a:t>
            </a:r>
            <a:r>
              <a:rPr lang="en-DE" sz="700">
                <a:solidFill>
                  <a:srgbClr val="FFFFFF"/>
                </a:solidFill>
              </a:rPr>
              <a:t> by Unknown Author is licensed under </a:t>
            </a:r>
            <a:r>
              <a:rPr lang="en-DE"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DE" sz="700">
              <a:solidFill>
                <a:srgbClr val="FFFFFF"/>
              </a:solidFill>
            </a:endParaRPr>
          </a:p>
        </p:txBody>
      </p:sp>
    </p:spTree>
    <p:extLst>
      <p:ext uri="{BB962C8B-B14F-4D97-AF65-F5344CB8AC3E}">
        <p14:creationId xmlns:p14="http://schemas.microsoft.com/office/powerpoint/2010/main" val="1580648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in a suit&#10;&#10;Description automatically generated with low confidence">
            <a:extLst>
              <a:ext uri="{FF2B5EF4-FFF2-40B4-BE49-F238E27FC236}">
                <a16:creationId xmlns:a16="http://schemas.microsoft.com/office/drawing/2014/main" id="{7BCDCCEE-3D69-847C-EA3E-6F541A365444}"/>
              </a:ext>
            </a:extLst>
          </p:cNvPr>
          <p:cNvPicPr>
            <a:picLocks noChangeAspect="1"/>
          </p:cNvPicPr>
          <p:nvPr/>
        </p:nvPicPr>
        <p:blipFill>
          <a:blip r:embed="rId2"/>
          <a:srcRect t="3612" r="-1" b="24362"/>
          <a:stretch/>
        </p:blipFill>
        <p:spPr>
          <a:xfrm>
            <a:off x="20" y="-1"/>
            <a:ext cx="7998205" cy="6858000"/>
          </a:xfrm>
          <a:prstGeom prst="rect">
            <a:avLst/>
          </a:prstGeom>
        </p:spPr>
      </p:pic>
      <p:pic>
        <p:nvPicPr>
          <p:cNvPr id="2" name="Picture 1" descr="A picture containing text, old, posing&#10;&#10;Description automatically generated">
            <a:extLst>
              <a:ext uri="{FF2B5EF4-FFF2-40B4-BE49-F238E27FC236}">
                <a16:creationId xmlns:a16="http://schemas.microsoft.com/office/drawing/2014/main" id="{CA5A8EC3-1C79-D1C1-EE59-DCDC6F790AB7}"/>
              </a:ext>
            </a:extLst>
          </p:cNvPr>
          <p:cNvPicPr>
            <a:picLocks noChangeAspect="1"/>
          </p:cNvPicPr>
          <p:nvPr/>
        </p:nvPicPr>
        <p:blipFill rotWithShape="1">
          <a:blip r:embed="rId3"/>
          <a:srcRect l="5191" r="1858"/>
          <a:stretch/>
        </p:blipFill>
        <p:spPr>
          <a:xfrm>
            <a:off x="7998225" y="-1"/>
            <a:ext cx="4193775" cy="6857999"/>
          </a:xfrm>
          <a:prstGeom prst="rect">
            <a:avLst/>
          </a:prstGeom>
        </p:spPr>
      </p:pic>
    </p:spTree>
    <p:extLst>
      <p:ext uri="{BB962C8B-B14F-4D97-AF65-F5344CB8AC3E}">
        <p14:creationId xmlns:p14="http://schemas.microsoft.com/office/powerpoint/2010/main" val="517745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773D0BE-8E05-62D4-BCCD-83AAF53E45E2}"/>
              </a:ext>
            </a:extLst>
          </p:cNvPr>
          <p:cNvSpPr txBox="1"/>
          <p:nvPr/>
        </p:nvSpPr>
        <p:spPr>
          <a:xfrm>
            <a:off x="640080" y="2872898"/>
            <a:ext cx="4243589" cy="3721865"/>
          </a:xfrm>
          <a:prstGeom prst="rect">
            <a:avLst/>
          </a:prstGeom>
        </p:spPr>
        <p:txBody>
          <a:bodyPr vert="horz" lIns="91440" tIns="45720" rIns="91440" bIns="45720" rtlCol="0">
            <a:noAutofit/>
          </a:bodyPr>
          <a:lstStyle/>
          <a:p>
            <a:pPr>
              <a:lnSpc>
                <a:spcPct val="90000"/>
              </a:lnSpc>
              <a:spcAft>
                <a:spcPts val="600"/>
              </a:spcAft>
            </a:pPr>
            <a:r>
              <a:rPr lang="en-US" sz="2400" b="1" dirty="0">
                <a:latin typeface="Times New Roman" panose="02020603050405020304" pitchFamily="18" charset="0"/>
                <a:cs typeface="Times New Roman" panose="02020603050405020304" pitchFamily="18" charset="0"/>
              </a:rPr>
              <a:t>THE FIRST ”MODERN” DEAN:  Lucius Polk McGehee </a:t>
            </a:r>
            <a:r>
              <a:rPr lang="en-US" sz="2400" dirty="0">
                <a:latin typeface="Times New Roman" panose="02020603050405020304" pitchFamily="18" charset="0"/>
                <a:cs typeface="Times New Roman" panose="02020603050405020304" pitchFamily="18" charset="0"/>
              </a:rPr>
              <a:t>(1868-1923)</a:t>
            </a:r>
            <a:endParaRPr lang="en-US" sz="2400" b="1" dirty="0">
              <a:latin typeface="Times New Roman" panose="02020603050405020304" pitchFamily="18" charset="0"/>
              <a:cs typeface="Times New Roman" panose="02020603050405020304" pitchFamily="18" charset="0"/>
            </a:endParaRPr>
          </a:p>
          <a:p>
            <a:pPr>
              <a:lnSpc>
                <a:spcPct val="90000"/>
              </a:lnSpc>
              <a:spcAft>
                <a:spcPts val="600"/>
              </a:spcAft>
            </a:pPr>
            <a:endParaRPr lang="en-US" sz="2400" dirty="0">
              <a:latin typeface="Times New Roman" panose="02020603050405020304" pitchFamily="18" charset="0"/>
              <a:cs typeface="Times New Roman" panose="02020603050405020304" pitchFamily="18" charset="0"/>
            </a:endParaRPr>
          </a:p>
          <a:p>
            <a:pPr>
              <a:lnSpc>
                <a:spcPct val="90000"/>
              </a:lnSpc>
              <a:spcAft>
                <a:spcPts val="600"/>
              </a:spcAft>
            </a:pPr>
            <a:r>
              <a:rPr lang="en-US" sz="2400" dirty="0">
                <a:latin typeface="Times New Roman" panose="02020603050405020304" pitchFamily="18" charset="0"/>
                <a:cs typeface="Times New Roman" panose="02020603050405020304" pitchFamily="18" charset="0"/>
              </a:rPr>
              <a:t>UNC Class of 1887</a:t>
            </a:r>
          </a:p>
          <a:p>
            <a:pPr>
              <a:lnSpc>
                <a:spcPct val="90000"/>
              </a:lnSpc>
              <a:spcAft>
                <a:spcPts val="600"/>
              </a:spcAft>
            </a:pPr>
            <a:r>
              <a:rPr lang="en-US" sz="2400" dirty="0">
                <a:latin typeface="Times New Roman" panose="02020603050405020304" pitchFamily="18" charset="0"/>
                <a:cs typeface="Times New Roman" panose="02020603050405020304" pitchFamily="18" charset="0"/>
              </a:rPr>
              <a:t>UNC Law Class of 1891</a:t>
            </a:r>
          </a:p>
          <a:p>
            <a:pPr>
              <a:lnSpc>
                <a:spcPct val="90000"/>
              </a:lnSpc>
              <a:spcAft>
                <a:spcPts val="600"/>
              </a:spcAft>
            </a:pPr>
            <a:endParaRPr lang="en-US" sz="2400" dirty="0">
              <a:latin typeface="Times New Roman" panose="02020603050405020304" pitchFamily="18" charset="0"/>
              <a:cs typeface="Times New Roman" panose="02020603050405020304" pitchFamily="18" charset="0"/>
            </a:endParaRPr>
          </a:p>
          <a:p>
            <a:pPr>
              <a:lnSpc>
                <a:spcPct val="90000"/>
              </a:lnSpc>
              <a:spcAft>
                <a:spcPts val="600"/>
              </a:spcAft>
            </a:pPr>
            <a:r>
              <a:rPr lang="en-US" sz="2400" dirty="0">
                <a:latin typeface="Times New Roman" panose="02020603050405020304" pitchFamily="18" charset="0"/>
                <a:cs typeface="Times New Roman" panose="02020603050405020304" pitchFamily="18" charset="0"/>
              </a:rPr>
              <a:t>Professor of Law, 1904-1910</a:t>
            </a:r>
          </a:p>
          <a:p>
            <a:pPr>
              <a:lnSpc>
                <a:spcPct val="90000"/>
              </a:lnSpc>
              <a:spcAft>
                <a:spcPts val="600"/>
              </a:spcAft>
            </a:pPr>
            <a:r>
              <a:rPr lang="en-US" sz="2400" dirty="0">
                <a:latin typeface="Times New Roman" panose="02020603050405020304" pitchFamily="18" charset="0"/>
                <a:cs typeface="Times New Roman" panose="02020603050405020304" pitchFamily="18" charset="0"/>
              </a:rPr>
              <a:t>Dean, UNC School of Law, 1910-1923</a:t>
            </a:r>
          </a:p>
        </p:txBody>
      </p:sp>
      <p:pic>
        <p:nvPicPr>
          <p:cNvPr id="3" name="Picture 2" descr="A person sitting at a desk&#10;&#10;Description automatically generated with medium confidence">
            <a:extLst>
              <a:ext uri="{FF2B5EF4-FFF2-40B4-BE49-F238E27FC236}">
                <a16:creationId xmlns:a16="http://schemas.microsoft.com/office/drawing/2014/main" id="{B0C1C356-19AB-E84C-C0C7-EFDCDBD47E0C}"/>
              </a:ext>
            </a:extLst>
          </p:cNvPr>
          <p:cNvPicPr>
            <a:picLocks noChangeAspect="1"/>
          </p:cNvPicPr>
          <p:nvPr/>
        </p:nvPicPr>
        <p:blipFill rotWithShape="1">
          <a:blip r:embed="rId3"/>
          <a:srcRect l="1550" r="31279"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29113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1A8131A-6D49-75E9-839F-8BAC77F49E82}"/>
              </a:ext>
            </a:extLst>
          </p:cNvPr>
          <p:cNvSpPr txBox="1"/>
          <p:nvPr/>
        </p:nvSpPr>
        <p:spPr>
          <a:xfrm>
            <a:off x="640080" y="2872899"/>
            <a:ext cx="4243589" cy="3320668"/>
          </a:xfrm>
          <a:prstGeom prst="rect">
            <a:avLst/>
          </a:prstGeom>
        </p:spPr>
        <p:txBody>
          <a:bodyPr vert="horz" lIns="91440" tIns="45720" rIns="91440" bIns="45720" rtlCol="0">
            <a:normAutofit/>
          </a:bodyPr>
          <a:lstStyle/>
          <a:p>
            <a:pPr>
              <a:lnSpc>
                <a:spcPct val="90000"/>
              </a:lnSpc>
              <a:spcAft>
                <a:spcPts val="600"/>
              </a:spcAft>
            </a:pPr>
            <a:r>
              <a:rPr lang="en-US" sz="2400" b="1" dirty="0">
                <a:latin typeface="Times New Roman" panose="02020603050405020304" pitchFamily="18" charset="0"/>
                <a:cs typeface="Times New Roman" panose="02020603050405020304" pitchFamily="18" charset="0"/>
              </a:rPr>
              <a:t>Francis Preston Venable </a:t>
            </a:r>
          </a:p>
          <a:p>
            <a:pPr>
              <a:lnSpc>
                <a:spcPct val="90000"/>
              </a:lnSpc>
              <a:spcAft>
                <a:spcPts val="600"/>
              </a:spcAft>
            </a:pPr>
            <a:r>
              <a:rPr lang="en-US" sz="2400" dirty="0">
                <a:latin typeface="Times New Roman" panose="02020603050405020304" pitchFamily="18" charset="0"/>
                <a:cs typeface="Times New Roman" panose="02020603050405020304" pitchFamily="18" charset="0"/>
              </a:rPr>
              <a:t>(1856-1934)</a:t>
            </a:r>
          </a:p>
          <a:p>
            <a:pPr indent="-228600">
              <a:lnSpc>
                <a:spcPct val="90000"/>
              </a:lnSpc>
              <a:spcAft>
                <a:spcPts val="600"/>
              </a:spcAf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lnSpc>
                <a:spcPct val="90000"/>
              </a:lnSpc>
              <a:spcAft>
                <a:spcPts val="600"/>
              </a:spcAft>
            </a:pPr>
            <a:r>
              <a:rPr lang="en-US" sz="2400" dirty="0">
                <a:latin typeface="Times New Roman" panose="02020603050405020304" pitchFamily="18" charset="0"/>
                <a:cs typeface="Times New Roman" panose="02020603050405020304" pitchFamily="18" charset="0"/>
              </a:rPr>
              <a:t>9th President, University of North Carolina (1900-1914)</a:t>
            </a:r>
          </a:p>
        </p:txBody>
      </p:sp>
      <p:pic>
        <p:nvPicPr>
          <p:cNvPr id="3" name="Picture 2" descr="A picture containing text, person, person, mirror&#10;&#10;Description automatically generated">
            <a:extLst>
              <a:ext uri="{FF2B5EF4-FFF2-40B4-BE49-F238E27FC236}">
                <a16:creationId xmlns:a16="http://schemas.microsoft.com/office/drawing/2014/main" id="{B8F55E72-BE71-0A43-61F8-CC826EB9C9DE}"/>
              </a:ext>
            </a:extLst>
          </p:cNvPr>
          <p:cNvPicPr>
            <a:picLocks noChangeAspect="1"/>
          </p:cNvPicPr>
          <p:nvPr/>
        </p:nvPicPr>
        <p:blipFill rotWithShape="1">
          <a:blip r:embed="rId2"/>
          <a:srcRect t="2768" r="-1" b="2436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154822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D153EDB2-4AAD-43F4-AE78-4D326C813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grpSp>
        <p:nvGrpSpPr>
          <p:cNvPr id="17" name="Group 9">
            <a:extLst>
              <a:ext uri="{FF2B5EF4-FFF2-40B4-BE49-F238E27FC236}">
                <a16:creationId xmlns:a16="http://schemas.microsoft.com/office/drawing/2014/main" id="{A3CB7779-72E2-4E92-AE18-6BBC335DD8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7625" y="0"/>
            <a:ext cx="11097905" cy="6858000"/>
            <a:chOff x="547625" y="0"/>
            <a:chExt cx="11097905" cy="6858000"/>
          </a:xfrm>
        </p:grpSpPr>
        <p:sp>
          <p:nvSpPr>
            <p:cNvPr id="11" name="Freeform: Shape 10">
              <a:extLst>
                <a:ext uri="{FF2B5EF4-FFF2-40B4-BE49-F238E27FC236}">
                  <a16:creationId xmlns:a16="http://schemas.microsoft.com/office/drawing/2014/main" id="{175B9DA5-08BD-40EA-B06C-3D3CCD06A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907575" y="0"/>
              <a:ext cx="10345003" cy="6858000"/>
            </a:xfrm>
            <a:custGeom>
              <a:avLst/>
              <a:gdLst>
                <a:gd name="connsiteX0" fmla="*/ 7551973 w 9174595"/>
                <a:gd name="connsiteY0" fmla="*/ 0 h 6858000"/>
                <a:gd name="connsiteX1" fmla="*/ 5634635 w 9174595"/>
                <a:gd name="connsiteY1" fmla="*/ 0 h 6858000"/>
                <a:gd name="connsiteX2" fmla="*/ 5550590 w 9174595"/>
                <a:gd name="connsiteY2" fmla="*/ 0 h 6858000"/>
                <a:gd name="connsiteX3" fmla="*/ 5480986 w 9174595"/>
                <a:gd name="connsiteY3" fmla="*/ 0 h 6858000"/>
                <a:gd name="connsiteX4" fmla="*/ 4886240 w 9174595"/>
                <a:gd name="connsiteY4" fmla="*/ 0 h 6858000"/>
                <a:gd name="connsiteX5" fmla="*/ 4816638 w 9174595"/>
                <a:gd name="connsiteY5" fmla="*/ 0 h 6858000"/>
                <a:gd name="connsiteX6" fmla="*/ 4357958 w 9174595"/>
                <a:gd name="connsiteY6" fmla="*/ 0 h 6858000"/>
                <a:gd name="connsiteX7" fmla="*/ 4288354 w 9174595"/>
                <a:gd name="connsiteY7" fmla="*/ 0 h 6858000"/>
                <a:gd name="connsiteX8" fmla="*/ 3693608 w 9174595"/>
                <a:gd name="connsiteY8" fmla="*/ 0 h 6858000"/>
                <a:gd name="connsiteX9" fmla="*/ 3624006 w 9174595"/>
                <a:gd name="connsiteY9" fmla="*/ 0 h 6858000"/>
                <a:gd name="connsiteX10" fmla="*/ 3276448 w 9174595"/>
                <a:gd name="connsiteY10" fmla="*/ 0 h 6858000"/>
                <a:gd name="connsiteX11" fmla="*/ 1622622 w 9174595"/>
                <a:gd name="connsiteY11" fmla="*/ 0 h 6858000"/>
                <a:gd name="connsiteX12" fmla="*/ 1600504 w 9174595"/>
                <a:gd name="connsiteY12" fmla="*/ 14997 h 6858000"/>
                <a:gd name="connsiteX13" fmla="*/ 0 w 9174595"/>
                <a:gd name="connsiteY13" fmla="*/ 3621656 h 6858000"/>
                <a:gd name="connsiteX14" fmla="*/ 1873886 w 9174595"/>
                <a:gd name="connsiteY14" fmla="*/ 6374814 h 6858000"/>
                <a:gd name="connsiteX15" fmla="*/ 2390406 w 9174595"/>
                <a:gd name="connsiteY15" fmla="*/ 6780599 h 6858000"/>
                <a:gd name="connsiteX16" fmla="*/ 2502136 w 9174595"/>
                <a:gd name="connsiteY16" fmla="*/ 6858000 h 6858000"/>
                <a:gd name="connsiteX17" fmla="*/ 3276448 w 9174595"/>
                <a:gd name="connsiteY17" fmla="*/ 6858000 h 6858000"/>
                <a:gd name="connsiteX18" fmla="*/ 3624006 w 9174595"/>
                <a:gd name="connsiteY18" fmla="*/ 6858000 h 6858000"/>
                <a:gd name="connsiteX19" fmla="*/ 3693608 w 9174595"/>
                <a:gd name="connsiteY19" fmla="*/ 6858000 h 6858000"/>
                <a:gd name="connsiteX20" fmla="*/ 4288354 w 9174595"/>
                <a:gd name="connsiteY20" fmla="*/ 6858000 h 6858000"/>
                <a:gd name="connsiteX21" fmla="*/ 4357958 w 9174595"/>
                <a:gd name="connsiteY21" fmla="*/ 6858000 h 6858000"/>
                <a:gd name="connsiteX22" fmla="*/ 4816638 w 9174595"/>
                <a:gd name="connsiteY22" fmla="*/ 6858000 h 6858000"/>
                <a:gd name="connsiteX23" fmla="*/ 4886240 w 9174595"/>
                <a:gd name="connsiteY23" fmla="*/ 6858000 h 6858000"/>
                <a:gd name="connsiteX24" fmla="*/ 5480986 w 9174595"/>
                <a:gd name="connsiteY24" fmla="*/ 6858000 h 6858000"/>
                <a:gd name="connsiteX25" fmla="*/ 5550590 w 9174595"/>
                <a:gd name="connsiteY25" fmla="*/ 6858000 h 6858000"/>
                <a:gd name="connsiteX26" fmla="*/ 5634635 w 9174595"/>
                <a:gd name="connsiteY26" fmla="*/ 6858000 h 6858000"/>
                <a:gd name="connsiteX27" fmla="*/ 6672460 w 9174595"/>
                <a:gd name="connsiteY27" fmla="*/ 6858000 h 6858000"/>
                <a:gd name="connsiteX28" fmla="*/ 6784188 w 9174595"/>
                <a:gd name="connsiteY28" fmla="*/ 6780599 h 6858000"/>
                <a:gd name="connsiteX29" fmla="*/ 7300708 w 9174595"/>
                <a:gd name="connsiteY29" fmla="*/ 6374814 h 6858000"/>
                <a:gd name="connsiteX30" fmla="*/ 9174595 w 9174595"/>
                <a:gd name="connsiteY30" fmla="*/ 3621656 h 6858000"/>
                <a:gd name="connsiteX31" fmla="*/ 7574092 w 9174595"/>
                <a:gd name="connsiteY3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9EE62D72-11EF-40E9-BF23-0FCAEACDD7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70867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676336F2-6633-4E26-8760-05F94D87D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7523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39F3102E-7749-422F-8F51-A148252B8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47625" y="0"/>
              <a:ext cx="2209181" cy="6858000"/>
            </a:xfrm>
            <a:custGeom>
              <a:avLst/>
              <a:gdLst>
                <a:gd name="connsiteX0" fmla="*/ 955085 w 2209181"/>
                <a:gd name="connsiteY0" fmla="*/ 0 h 6858000"/>
                <a:gd name="connsiteX1" fmla="*/ 937727 w 2209181"/>
                <a:gd name="connsiteY1" fmla="*/ 0 h 6858000"/>
                <a:gd name="connsiteX2" fmla="*/ 963738 w 2209181"/>
                <a:gd name="connsiteY2" fmla="*/ 24346 h 6858000"/>
                <a:gd name="connsiteX3" fmla="*/ 2184004 w 2209181"/>
                <a:gd name="connsiteY3" fmla="*/ 3809420 h 6858000"/>
                <a:gd name="connsiteX4" fmla="*/ 218679 w 2209181"/>
                <a:gd name="connsiteY4" fmla="*/ 6681644 h 6858000"/>
                <a:gd name="connsiteX5" fmla="*/ 0 w 2209181"/>
                <a:gd name="connsiteY5" fmla="*/ 6858000 h 6858000"/>
                <a:gd name="connsiteX6" fmla="*/ 19349 w 2209181"/>
                <a:gd name="connsiteY6" fmla="*/ 6858000 h 6858000"/>
                <a:gd name="connsiteX7" fmla="*/ 236958 w 2209181"/>
                <a:gd name="connsiteY7" fmla="*/ 6682507 h 6858000"/>
                <a:gd name="connsiteX8" fmla="*/ 2202283 w 2209181"/>
                <a:gd name="connsiteY8" fmla="*/ 3810283 h 6858000"/>
                <a:gd name="connsiteX9" fmla="*/ 982018 w 2209181"/>
                <a:gd name="connsiteY9" fmla="*/ 252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55085" y="0"/>
                  </a:moveTo>
                  <a:lnTo>
                    <a:pt x="937727" y="0"/>
                  </a:lnTo>
                  <a:lnTo>
                    <a:pt x="963738" y="24346"/>
                  </a:lnTo>
                  <a:cubicBezTo>
                    <a:pt x="1818009" y="885455"/>
                    <a:pt x="2251801" y="2269402"/>
                    <a:pt x="2184004" y="3809420"/>
                  </a:cubicBezTo>
                  <a:cubicBezTo>
                    <a:pt x="2120250" y="5257592"/>
                    <a:pt x="1181008" y="5895709"/>
                    <a:pt x="218679" y="6681644"/>
                  </a:cubicBezTo>
                  <a:lnTo>
                    <a:pt x="0" y="6858000"/>
                  </a:lnTo>
                  <a:lnTo>
                    <a:pt x="19349" y="6858000"/>
                  </a:lnTo>
                  <a:lnTo>
                    <a:pt x="236958" y="6682507"/>
                  </a:lnTo>
                  <a:cubicBezTo>
                    <a:pt x="1199288" y="5896573"/>
                    <a:pt x="2138530" y="5258455"/>
                    <a:pt x="2202283" y="3810283"/>
                  </a:cubicBezTo>
                  <a:cubicBezTo>
                    <a:pt x="2270080" y="2270266"/>
                    <a:pt x="1836289" y="886318"/>
                    <a:pt x="982018" y="2521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871191CD-1211-4C40-9D45-449D9BE65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36349" y="0"/>
              <a:ext cx="2209181" cy="6858000"/>
            </a:xfrm>
            <a:custGeom>
              <a:avLst/>
              <a:gdLst>
                <a:gd name="connsiteX0" fmla="*/ 937727 w 2209181"/>
                <a:gd name="connsiteY0" fmla="*/ 0 h 6858000"/>
                <a:gd name="connsiteX1" fmla="*/ 955085 w 2209181"/>
                <a:gd name="connsiteY1" fmla="*/ 0 h 6858000"/>
                <a:gd name="connsiteX2" fmla="*/ 982018 w 2209181"/>
                <a:gd name="connsiteY2" fmla="*/ 25210 h 6858000"/>
                <a:gd name="connsiteX3" fmla="*/ 2202283 w 2209181"/>
                <a:gd name="connsiteY3" fmla="*/ 3810283 h 6858000"/>
                <a:gd name="connsiteX4" fmla="*/ 236958 w 2209181"/>
                <a:gd name="connsiteY4" fmla="*/ 6682507 h 6858000"/>
                <a:gd name="connsiteX5" fmla="*/ 19349 w 2209181"/>
                <a:gd name="connsiteY5" fmla="*/ 6858000 h 6858000"/>
                <a:gd name="connsiteX6" fmla="*/ 0 w 2209181"/>
                <a:gd name="connsiteY6" fmla="*/ 6858000 h 6858000"/>
                <a:gd name="connsiteX7" fmla="*/ 218679 w 2209181"/>
                <a:gd name="connsiteY7" fmla="*/ 6681644 h 6858000"/>
                <a:gd name="connsiteX8" fmla="*/ 2184004 w 2209181"/>
                <a:gd name="connsiteY8" fmla="*/ 3809420 h 6858000"/>
                <a:gd name="connsiteX9" fmla="*/ 963738 w 2209181"/>
                <a:gd name="connsiteY9" fmla="*/ 243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37727" y="0"/>
                  </a:moveTo>
                  <a:lnTo>
                    <a:pt x="955085" y="0"/>
                  </a:lnTo>
                  <a:lnTo>
                    <a:pt x="982018" y="25210"/>
                  </a:lnTo>
                  <a:cubicBezTo>
                    <a:pt x="1836289" y="886318"/>
                    <a:pt x="2270080" y="2270266"/>
                    <a:pt x="2202283" y="3810283"/>
                  </a:cubicBezTo>
                  <a:cubicBezTo>
                    <a:pt x="2138530" y="5258455"/>
                    <a:pt x="1199288" y="5896573"/>
                    <a:pt x="236958" y="6682507"/>
                  </a:cubicBezTo>
                  <a:lnTo>
                    <a:pt x="19349" y="6858000"/>
                  </a:lnTo>
                  <a:lnTo>
                    <a:pt x="0" y="6858000"/>
                  </a:lnTo>
                  <a:lnTo>
                    <a:pt x="218679" y="6681644"/>
                  </a:lnTo>
                  <a:cubicBezTo>
                    <a:pt x="1181008" y="5895709"/>
                    <a:pt x="2120250" y="5257592"/>
                    <a:pt x="2184004" y="3809420"/>
                  </a:cubicBezTo>
                  <a:cubicBezTo>
                    <a:pt x="2251801" y="2269402"/>
                    <a:pt x="1818009" y="885455"/>
                    <a:pt x="963738" y="24346"/>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pic>
        <p:nvPicPr>
          <p:cNvPr id="3" name="Picture 2" descr="A person in a suit&#10;&#10;Description automatically generated with medium confidence">
            <a:extLst>
              <a:ext uri="{FF2B5EF4-FFF2-40B4-BE49-F238E27FC236}">
                <a16:creationId xmlns:a16="http://schemas.microsoft.com/office/drawing/2014/main" id="{C13689D0-6A66-F7EA-23C1-9A2FBD41CCED}"/>
              </a:ext>
            </a:extLst>
          </p:cNvPr>
          <p:cNvPicPr>
            <a:picLocks noChangeAspect="1"/>
          </p:cNvPicPr>
          <p:nvPr/>
        </p:nvPicPr>
        <p:blipFill>
          <a:blip r:embed="rId2"/>
          <a:stretch>
            <a:fillRect/>
          </a:stretch>
        </p:blipFill>
        <p:spPr>
          <a:xfrm>
            <a:off x="1076099" y="321550"/>
            <a:ext cx="3907885" cy="5940000"/>
          </a:xfrm>
          <a:prstGeom prst="rect">
            <a:avLst/>
          </a:prstGeom>
        </p:spPr>
      </p:pic>
      <p:sp>
        <p:nvSpPr>
          <p:cNvPr id="4" name="TextBox 3">
            <a:extLst>
              <a:ext uri="{FF2B5EF4-FFF2-40B4-BE49-F238E27FC236}">
                <a16:creationId xmlns:a16="http://schemas.microsoft.com/office/drawing/2014/main" id="{C61E104C-6A2A-8EDE-8570-B740C959D937}"/>
              </a:ext>
            </a:extLst>
          </p:cNvPr>
          <p:cNvSpPr txBox="1"/>
          <p:nvPr/>
        </p:nvSpPr>
        <p:spPr>
          <a:xfrm>
            <a:off x="5652656" y="2022764"/>
            <a:ext cx="5038944" cy="2954655"/>
          </a:xfrm>
          <a:prstGeom prst="rect">
            <a:avLst/>
          </a:prstGeom>
          <a:noFill/>
        </p:spPr>
        <p:txBody>
          <a:bodyPr wrap="square" rtlCol="0">
            <a:spAutoFit/>
          </a:bodyPr>
          <a:lstStyle/>
          <a:p>
            <a:r>
              <a:rPr lang="en-DE" sz="2400" b="1" dirty="0">
                <a:latin typeface="Times New Roman" panose="02020603050405020304" pitchFamily="18" charset="0"/>
                <a:cs typeface="Times New Roman" panose="02020603050405020304" pitchFamily="18" charset="0"/>
              </a:rPr>
              <a:t>Edward Kidder Graham </a:t>
            </a:r>
            <a:r>
              <a:rPr lang="en-DE" sz="2400" dirty="0">
                <a:latin typeface="Times New Roman" panose="02020603050405020304" pitchFamily="18" charset="0"/>
                <a:cs typeface="Times New Roman" panose="02020603050405020304" pitchFamily="18" charset="0"/>
              </a:rPr>
              <a:t>(1876-1918)</a:t>
            </a:r>
          </a:p>
          <a:p>
            <a:endParaRPr lang="en-DE" sz="2400" dirty="0">
              <a:latin typeface="Times New Roman" panose="02020603050405020304" pitchFamily="18" charset="0"/>
              <a:cs typeface="Times New Roman" panose="02020603050405020304" pitchFamily="18" charset="0"/>
            </a:endParaRPr>
          </a:p>
          <a:p>
            <a:r>
              <a:rPr lang="en-DE" sz="2400" dirty="0">
                <a:latin typeface="Times New Roman" panose="02020603050405020304" pitchFamily="18" charset="0"/>
                <a:cs typeface="Times New Roman" panose="02020603050405020304" pitchFamily="18" charset="0"/>
              </a:rPr>
              <a:t>Faculty member and Dean, College of Liberal Arts, UNC (1899-1914)</a:t>
            </a:r>
          </a:p>
          <a:p>
            <a:endParaRPr lang="en-DE" sz="2400" dirty="0">
              <a:latin typeface="Times New Roman" panose="02020603050405020304" pitchFamily="18" charset="0"/>
              <a:cs typeface="Times New Roman" panose="02020603050405020304" pitchFamily="18" charset="0"/>
            </a:endParaRPr>
          </a:p>
          <a:p>
            <a:r>
              <a:rPr lang="en-DE" sz="2400" dirty="0">
                <a:latin typeface="Times New Roman" panose="02020603050405020304" pitchFamily="18" charset="0"/>
                <a:cs typeface="Times New Roman" panose="02020603050405020304" pitchFamily="18" charset="0"/>
              </a:rPr>
              <a:t>10th President, University of North Carolina (1914-1918)</a:t>
            </a:r>
          </a:p>
          <a:p>
            <a:endParaRPr lang="en-DE" dirty="0"/>
          </a:p>
        </p:txBody>
      </p:sp>
    </p:spTree>
    <p:extLst>
      <p:ext uri="{BB962C8B-B14F-4D97-AF65-F5344CB8AC3E}">
        <p14:creationId xmlns:p14="http://schemas.microsoft.com/office/powerpoint/2010/main" val="11009628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5564</TotalTime>
  <Words>1015</Words>
  <Application>Microsoft Macintosh PowerPoint</Application>
  <PresentationFormat>Widescreen</PresentationFormat>
  <Paragraphs>84</Paragraphs>
  <Slides>21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Meiryo</vt:lpstr>
      <vt:lpstr>Arial</vt:lpstr>
      <vt:lpstr>Calibri</vt:lpstr>
      <vt:lpstr>Calibri Light</vt:lpstr>
      <vt:lpstr>Merriweather</vt:lpstr>
      <vt:lpstr>Open Sans</vt:lpstr>
      <vt:lpstr>Open Sans Light</vt:lpstr>
      <vt:lpstr>Times New Roman</vt:lpstr>
      <vt:lpstr>Office Theme</vt:lpstr>
      <vt:lpstr>Dragging the Law School Forward: Lucius Polk McGehee and Harry Woodburn Chase, 1910-1924</vt:lpstr>
      <vt:lpstr>PowerPoint Presentation</vt:lpstr>
      <vt:lpstr>PowerPoint Presentation</vt:lpstr>
      <vt:lpstr>Langdell’s Reforms at Harvard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Harry Woodburn Chase:  November 1923 Memorandum to Executive Committee of UNC Trustees</vt:lpstr>
      <vt:lpstr>Harry Woodburn Chase:  November 1923 Memorandum, cont’d</vt:lpstr>
      <vt:lpstr>Edwin A. Alderman (President, Univ. of Virginia), to Harry Woodburn Chase (Mar. 1924)</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 of the Course</dc:title>
  <dc:creator>Brinkley, Martin</dc:creator>
  <cp:lastModifiedBy>Brinkley, Martin</cp:lastModifiedBy>
  <cp:revision>48</cp:revision>
  <dcterms:created xsi:type="dcterms:W3CDTF">2021-11-29T17:18:49Z</dcterms:created>
  <dcterms:modified xsi:type="dcterms:W3CDTF">2025-01-31T01:24:30Z</dcterms:modified>
</cp:coreProperties>
</file>