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2" r:id="rId1"/>
  </p:sldMasterIdLst>
  <p:notesMasterIdLst>
    <p:notesMasterId r:id="rId44"/>
  </p:notesMasterIdLst>
  <p:sldIdLst>
    <p:sldId id="376" r:id="rId2"/>
    <p:sldId id="327" r:id="rId3"/>
    <p:sldId id="390" r:id="rId4"/>
    <p:sldId id="333" r:id="rId5"/>
    <p:sldId id="393" r:id="rId6"/>
    <p:sldId id="386" r:id="rId7"/>
    <p:sldId id="388" r:id="rId8"/>
    <p:sldId id="389" r:id="rId9"/>
    <p:sldId id="394" r:id="rId10"/>
    <p:sldId id="413" r:id="rId11"/>
    <p:sldId id="414" r:id="rId12"/>
    <p:sldId id="415" r:id="rId13"/>
    <p:sldId id="392" r:id="rId14"/>
    <p:sldId id="395" r:id="rId15"/>
    <p:sldId id="391" r:id="rId16"/>
    <p:sldId id="396" r:id="rId17"/>
    <p:sldId id="257" r:id="rId18"/>
    <p:sldId id="335" r:id="rId19"/>
    <p:sldId id="385" r:id="rId20"/>
    <p:sldId id="383" r:id="rId21"/>
    <p:sldId id="384" r:id="rId22"/>
    <p:sldId id="417" r:id="rId23"/>
    <p:sldId id="397" r:id="rId24"/>
    <p:sldId id="398" r:id="rId25"/>
    <p:sldId id="375" r:id="rId26"/>
    <p:sldId id="399" r:id="rId27"/>
    <p:sldId id="400" r:id="rId28"/>
    <p:sldId id="402" r:id="rId29"/>
    <p:sldId id="403" r:id="rId30"/>
    <p:sldId id="405" r:id="rId31"/>
    <p:sldId id="406" r:id="rId32"/>
    <p:sldId id="404" r:id="rId33"/>
    <p:sldId id="407" r:id="rId34"/>
    <p:sldId id="416" r:id="rId35"/>
    <p:sldId id="418" r:id="rId36"/>
    <p:sldId id="401" r:id="rId37"/>
    <p:sldId id="419" r:id="rId38"/>
    <p:sldId id="408" r:id="rId39"/>
    <p:sldId id="409" r:id="rId40"/>
    <p:sldId id="410" r:id="rId41"/>
    <p:sldId id="411" r:id="rId42"/>
    <p:sldId id="41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621"/>
    <a:srgbClr val="C9EDFD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DAA8B-6B15-46AA-9339-FE99B4852C13}" v="1729" dt="2025-02-04T15:13:25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6" autoAdjust="0"/>
    <p:restoredTop sz="94660"/>
  </p:normalViewPr>
  <p:slideViewPr>
    <p:cSldViewPr snapToGrid="0">
      <p:cViewPr varScale="1">
        <p:scale>
          <a:sx n="55" d="100"/>
          <a:sy n="55" d="100"/>
        </p:scale>
        <p:origin x="4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AFE6-C719-4593-8FBB-D5FDC8744AA2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F13E3-B568-449D-9046-CCA6CB830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3057-82EC-45CB-BDE6-8275B63E5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08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6011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32354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4145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5621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3944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84015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9474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96848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6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736671C9-B8BD-4539-AA08-908925049F21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4E0BFD7-C276-4659-83A7-8401DC8D4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26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725" y="5348853"/>
            <a:ext cx="11471275" cy="1739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br>
              <a:rPr lang="en-US" sz="60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cap="none" spc="15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Kouba</a:t>
            </a:r>
            <a:r>
              <a:rPr lang="en-US" sz="3600" b="1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spc="3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(JD, 2002; MA CMHC, 2018)</a:t>
            </a:r>
            <a:endParaRPr lang="en-US" sz="3600" b="1" cap="none" spc="15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FA43968-128C-4ACE-EE4F-9465E61CC35E}"/>
              </a:ext>
            </a:extLst>
          </p:cNvPr>
          <p:cNvSpPr txBox="1">
            <a:spLocks/>
          </p:cNvSpPr>
          <p:nvPr/>
        </p:nvSpPr>
        <p:spPr>
          <a:xfrm>
            <a:off x="449451" y="387583"/>
            <a:ext cx="11360257" cy="1296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b="1" cap="none" spc="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Broadening the approach to attorney well-being</a:t>
            </a:r>
          </a:p>
        </p:txBody>
      </p:sp>
      <p:pic>
        <p:nvPicPr>
          <p:cNvPr id="1034" name="Picture 10" descr="" title="">
            <a:extLst>
              <a:ext uri="{FF2B5EF4-FFF2-40B4-BE49-F238E27FC236}">
                <a16:creationId xmlns:a16="http://schemas.microsoft.com/office/drawing/2014/main" id="{C8FA8003-9156-97DA-1AA1-68376822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54" y="2038519"/>
            <a:ext cx="10288249" cy="40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10ECA7B-3DAC-6ED8-FE6C-8B3718F2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530A59CD-40CA-F8D2-A900-0107B52D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vs. system approach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systems approach?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ACAAF5C1-869C-76C8-DBEF-7944BF7A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2329959"/>
            <a:ext cx="10914743" cy="184973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“systems approach” to MH prevention and treatment addresses mental health issues by considering the complex interactions between an individual, their environment, and various systems they interact with. </a:t>
            </a:r>
          </a:p>
          <a:p>
            <a:pPr marL="457200" indent="-457200" algn="just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systems approach aims to identify and modify factors at multiple levels to promote well-being and prevent mental health problems from developing or worsening.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16685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E41201E-E0DA-C8C2-1411-9DBEBFB58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DACE0739-3DC1-9CC5-A24F-CCB1F7B1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vs. system approach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systems approach?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FBC104CF-EE71-903C-EBBD-B93E53D7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1792936"/>
            <a:ext cx="10914743" cy="1849737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Features of a systems approach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Holistic perspective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Multi-level interactions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and partnerships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identification and intervention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 systemic barriers</a:t>
            </a:r>
          </a:p>
          <a:p>
            <a:pPr marL="457200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a systems approach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prevention may be better prevention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access to care</a:t>
            </a:r>
          </a:p>
          <a:p>
            <a:pPr marL="685800" lvl="1" indent="-45720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 – fosters long term positive changes</a:t>
            </a:r>
          </a:p>
          <a:p>
            <a:pPr marL="685800" lvl="1" indent="-457200" algn="just">
              <a:lnSpc>
                <a:spcPct val="100000"/>
              </a:lnSpc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98617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3EDDF5ED-3C70-9A03-4E2B-8EE19CD53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1537F4F8-5985-BE49-638F-16CBB249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vs. system approach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Work-related systems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2726796B-ED5C-C776-73F0-A8B08E38D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45" y="1847019"/>
            <a:ext cx="4333483" cy="11002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groups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985143BF-B3C7-E89B-2CDF-A5715C2F6F6A}"/>
              </a:ext>
            </a:extLst>
          </p:cNvPr>
          <p:cNvSpPr txBox="1">
            <a:spLocks/>
          </p:cNvSpPr>
          <p:nvPr/>
        </p:nvSpPr>
        <p:spPr>
          <a:xfrm>
            <a:off x="5837482" y="5667578"/>
            <a:ext cx="5487806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groups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5AE0FD4B-819F-E7ED-7337-884692D4F49B}"/>
              </a:ext>
            </a:extLst>
          </p:cNvPr>
          <p:cNvSpPr txBox="1">
            <a:spLocks/>
          </p:cNvSpPr>
          <p:nvPr/>
        </p:nvSpPr>
        <p:spPr>
          <a:xfrm>
            <a:off x="973201" y="5674059"/>
            <a:ext cx="4333483" cy="153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 descr="" title="">
            <a:extLst>
              <a:ext uri="{FF2B5EF4-FFF2-40B4-BE49-F238E27FC236}">
                <a16:creationId xmlns:a16="http://schemas.microsoft.com/office/drawing/2014/main" id="{5FEDE322-EF7D-9696-EE33-59F43FE089DD}"/>
              </a:ext>
            </a:extLst>
          </p:cNvPr>
          <p:cNvSpPr txBox="1">
            <a:spLocks/>
          </p:cNvSpPr>
          <p:nvPr/>
        </p:nvSpPr>
        <p:spPr>
          <a:xfrm>
            <a:off x="8448746" y="3615313"/>
            <a:ext cx="4333483" cy="123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teams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 descr="" title="">
            <a:extLst>
              <a:ext uri="{FF2B5EF4-FFF2-40B4-BE49-F238E27FC236}">
                <a16:creationId xmlns:a16="http://schemas.microsoft.com/office/drawing/2014/main" id="{D18CF8BE-3010-F884-458E-618E108DA52B}"/>
              </a:ext>
            </a:extLst>
          </p:cNvPr>
          <p:cNvSpPr txBox="1">
            <a:spLocks/>
          </p:cNvSpPr>
          <p:nvPr/>
        </p:nvSpPr>
        <p:spPr>
          <a:xfrm>
            <a:off x="6391161" y="1895769"/>
            <a:ext cx="4599356" cy="123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Colleagues &amp; friends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 descr="" title="">
            <a:extLst>
              <a:ext uri="{FF2B5EF4-FFF2-40B4-BE49-F238E27FC236}">
                <a16:creationId xmlns:a16="http://schemas.microsoft.com/office/drawing/2014/main" id="{4F45C046-B22A-DC70-351C-0A676366A7D5}"/>
              </a:ext>
            </a:extLst>
          </p:cNvPr>
          <p:cNvSpPr txBox="1">
            <a:spLocks/>
          </p:cNvSpPr>
          <p:nvPr/>
        </p:nvSpPr>
        <p:spPr>
          <a:xfrm>
            <a:off x="-963823" y="3760539"/>
            <a:ext cx="4333483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Mentors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Up-Down 11" descr="" title="">
            <a:extLst>
              <a:ext uri="{FF2B5EF4-FFF2-40B4-BE49-F238E27FC236}">
                <a16:creationId xmlns:a16="http://schemas.microsoft.com/office/drawing/2014/main" id="{CB796FBE-6726-7DF5-BDCB-CC06C4A4F0EC}"/>
              </a:ext>
            </a:extLst>
          </p:cNvPr>
          <p:cNvSpPr/>
          <p:nvPr/>
        </p:nvSpPr>
        <p:spPr>
          <a:xfrm rot="16200000">
            <a:off x="3386390" y="3050858"/>
            <a:ext cx="315399" cy="210243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-Down 12" descr="" title="">
            <a:extLst>
              <a:ext uri="{FF2B5EF4-FFF2-40B4-BE49-F238E27FC236}">
                <a16:creationId xmlns:a16="http://schemas.microsoft.com/office/drawing/2014/main" id="{825167B9-996E-4947-BAAB-527EC451D36F}"/>
              </a:ext>
            </a:extLst>
          </p:cNvPr>
          <p:cNvSpPr/>
          <p:nvPr/>
        </p:nvSpPr>
        <p:spPr>
          <a:xfrm rot="14221976">
            <a:off x="4167632" y="4462655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-Down 13" descr="" title="">
            <a:extLst>
              <a:ext uri="{FF2B5EF4-FFF2-40B4-BE49-F238E27FC236}">
                <a16:creationId xmlns:a16="http://schemas.microsoft.com/office/drawing/2014/main" id="{93FAB47F-78A7-7DA0-B64B-955869C5E494}"/>
              </a:ext>
            </a:extLst>
          </p:cNvPr>
          <p:cNvSpPr/>
          <p:nvPr/>
        </p:nvSpPr>
        <p:spPr>
          <a:xfrm rot="13953435">
            <a:off x="6822010" y="2305891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-Down 14" descr="" title="">
            <a:extLst>
              <a:ext uri="{FF2B5EF4-FFF2-40B4-BE49-F238E27FC236}">
                <a16:creationId xmlns:a16="http://schemas.microsoft.com/office/drawing/2014/main" id="{EBE5778A-A377-7A28-5250-A6DE1E7D6072}"/>
              </a:ext>
            </a:extLst>
          </p:cNvPr>
          <p:cNvSpPr/>
          <p:nvPr/>
        </p:nvSpPr>
        <p:spPr>
          <a:xfrm rot="7092922">
            <a:off x="7121149" y="4403962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-Down 15" descr="" title="">
            <a:extLst>
              <a:ext uri="{FF2B5EF4-FFF2-40B4-BE49-F238E27FC236}">
                <a16:creationId xmlns:a16="http://schemas.microsoft.com/office/drawing/2014/main" id="{330632E4-B071-40EE-0156-5E6E61873865}"/>
              </a:ext>
            </a:extLst>
          </p:cNvPr>
          <p:cNvSpPr/>
          <p:nvPr/>
        </p:nvSpPr>
        <p:spPr>
          <a:xfrm rot="7337994">
            <a:off x="4164225" y="2269526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-Down 16" descr="" title="">
            <a:extLst>
              <a:ext uri="{FF2B5EF4-FFF2-40B4-BE49-F238E27FC236}">
                <a16:creationId xmlns:a16="http://schemas.microsoft.com/office/drawing/2014/main" id="{5B829687-B37B-03E7-E595-29F8F2B3E84A}"/>
              </a:ext>
            </a:extLst>
          </p:cNvPr>
          <p:cNvSpPr/>
          <p:nvPr/>
        </p:nvSpPr>
        <p:spPr>
          <a:xfrm rot="16200000">
            <a:off x="7859325" y="2894208"/>
            <a:ext cx="277417" cy="2238309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" title="">
            <a:extLst>
              <a:ext uri="{FF2B5EF4-FFF2-40B4-BE49-F238E27FC236}">
                <a16:creationId xmlns:a16="http://schemas.microsoft.com/office/drawing/2014/main" id="{ADB05A51-B311-BBAC-2F04-B9D2A99E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54" y="3262174"/>
            <a:ext cx="1643215" cy="1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564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A5A79B43-9991-3A7B-4565-0078D9E6B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1332E430-F425-97D1-33FF-7BAE726E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recurring questions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56FBEF06-42AC-E41C-7494-A4CAB2412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918265"/>
            <a:ext cx="9173882" cy="1849737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increase engagement?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manage stress?</a:t>
            </a:r>
            <a:endParaRPr lang="en-US" sz="4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45292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6475639-3879-6D15-6177-CACEBDE1E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5B8C7277-9EBC-A31B-E569-3D20CBDF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the legal profession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stressors</a:t>
            </a:r>
          </a:p>
        </p:txBody>
      </p:sp>
      <p:sp>
        <p:nvSpPr>
          <p:cNvPr id="6" name="TextBox 5" descr="" title="">
            <a:extLst>
              <a:ext uri="{FF2B5EF4-FFF2-40B4-BE49-F238E27FC236}">
                <a16:creationId xmlns:a16="http://schemas.microsoft.com/office/drawing/2014/main" id="{CA5E53DE-A9A3-DA61-177A-B964C2C06B84}"/>
              </a:ext>
            </a:extLst>
          </p:cNvPr>
          <p:cNvSpPr txBox="1"/>
          <p:nvPr/>
        </p:nvSpPr>
        <p:spPr>
          <a:xfrm>
            <a:off x="618663" y="2224438"/>
            <a:ext cx="5217215" cy="3032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stressors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Adversarial system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Conflicts w/ values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stakes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 trauma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 descr="" title="">
            <a:extLst>
              <a:ext uri="{FF2B5EF4-FFF2-40B4-BE49-F238E27FC236}">
                <a16:creationId xmlns:a16="http://schemas.microsoft.com/office/drawing/2014/main" id="{B327B0B9-966A-995B-53AA-210D8CF5E5F8}"/>
              </a:ext>
            </a:extLst>
          </p:cNvPr>
          <p:cNvSpPr txBox="1"/>
          <p:nvPr/>
        </p:nvSpPr>
        <p:spPr>
          <a:xfrm>
            <a:off x="6356123" y="2374962"/>
            <a:ext cx="5217215" cy="3032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3791B23E-A609-F35C-ACD8-2CB2E863E4CF}"/>
              </a:ext>
            </a:extLst>
          </p:cNvPr>
          <p:cNvSpPr txBox="1"/>
          <p:nvPr/>
        </p:nvSpPr>
        <p:spPr>
          <a:xfrm>
            <a:off x="6475551" y="2215305"/>
            <a:ext cx="5217215" cy="3032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Tech-related stressors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communications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accessibility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Specialization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Globalization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 data sources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97813565-B992-4BEA-6A1F-64149A8B3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7ED54292-859A-DCAF-C18C-41BEBBF5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the legal profession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stress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8704EC27-1D4C-BFB7-0066-AE309A13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39" y="2575080"/>
            <a:ext cx="7779669" cy="3417253"/>
          </a:xfrm>
          <a:prstGeom prst="rect">
            <a:avLst/>
          </a:prstGeom>
        </p:spPr>
      </p:pic>
      <p:sp>
        <p:nvSpPr>
          <p:cNvPr id="8" name="TextBox 7" descr="" title="">
            <a:extLst>
              <a:ext uri="{FF2B5EF4-FFF2-40B4-BE49-F238E27FC236}">
                <a16:creationId xmlns:a16="http://schemas.microsoft.com/office/drawing/2014/main" id="{192BFD38-2845-ED66-A2F4-3E00F703205A}"/>
              </a:ext>
            </a:extLst>
          </p:cNvPr>
          <p:cNvSpPr txBox="1"/>
          <p:nvPr/>
        </p:nvSpPr>
        <p:spPr>
          <a:xfrm>
            <a:off x="385706" y="2431296"/>
            <a:ext cx="4190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Some stress is </a:t>
            </a:r>
            <a:r>
              <a:rPr lang="en-US" sz="2800" b="1" u="sng" dirty="0">
                <a:solidFill>
                  <a:schemeClr val="bg1"/>
                </a:solidFill>
              </a:rPr>
              <a:t>not</a:t>
            </a:r>
            <a:r>
              <a:rPr lang="en-US" sz="2800" b="1" dirty="0">
                <a:solidFill>
                  <a:schemeClr val="bg1"/>
                </a:solidFill>
              </a:rPr>
              <a:t> bad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Avoid danger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Improve focus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Accomplishments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Arrow: Down 1" descr="" title="">
            <a:extLst>
              <a:ext uri="{FF2B5EF4-FFF2-40B4-BE49-F238E27FC236}">
                <a16:creationId xmlns:a16="http://schemas.microsoft.com/office/drawing/2014/main" id="{D202FA54-9709-A699-78EE-55277B985655}"/>
              </a:ext>
            </a:extLst>
          </p:cNvPr>
          <p:cNvSpPr/>
          <p:nvPr/>
        </p:nvSpPr>
        <p:spPr>
          <a:xfrm rot="17389935">
            <a:off x="4991952" y="1462968"/>
            <a:ext cx="890614" cy="270199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60232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44D13ED-FD0E-2B7F-3FAA-D2BD6F22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3CF2CE3-F92A-331C-E6FC-9A32F767E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the legal profession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stress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6F13C06E-BB05-DF2C-7732-8B7005F5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2575080"/>
            <a:ext cx="7779669" cy="3417253"/>
          </a:xfrm>
          <a:prstGeom prst="rect">
            <a:avLst/>
          </a:prstGeom>
        </p:spPr>
      </p:pic>
      <p:sp>
        <p:nvSpPr>
          <p:cNvPr id="8" name="TextBox 7" descr="" title="">
            <a:extLst>
              <a:ext uri="{FF2B5EF4-FFF2-40B4-BE49-F238E27FC236}">
                <a16:creationId xmlns:a16="http://schemas.microsoft.com/office/drawing/2014/main" id="{6A8C2301-DA03-3CC2-C402-427906B4D850}"/>
              </a:ext>
            </a:extLst>
          </p:cNvPr>
          <p:cNvSpPr txBox="1"/>
          <p:nvPr/>
        </p:nvSpPr>
        <p:spPr>
          <a:xfrm>
            <a:off x="8206388" y="2346480"/>
            <a:ext cx="4190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Too much stress </a:t>
            </a:r>
            <a:r>
              <a:rPr lang="en-US" sz="2800" b="1" u="sng" dirty="0">
                <a:solidFill>
                  <a:schemeClr val="bg1"/>
                </a:solidFill>
              </a:rPr>
              <a:t>is</a:t>
            </a:r>
            <a:r>
              <a:rPr lang="en-US" sz="2800" b="1" dirty="0">
                <a:solidFill>
                  <a:schemeClr val="bg1"/>
                </a:solidFill>
              </a:rPr>
              <a:t> bad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Heart disease and HBP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Anxiety, depression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AUD and SUD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Burn-out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Relationship problems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Arrow: Down 1" descr="" title="">
            <a:extLst>
              <a:ext uri="{FF2B5EF4-FFF2-40B4-BE49-F238E27FC236}">
                <a16:creationId xmlns:a16="http://schemas.microsoft.com/office/drawing/2014/main" id="{146FD1A3-0A32-2371-EEEC-ECADADBC3C73}"/>
              </a:ext>
            </a:extLst>
          </p:cNvPr>
          <p:cNvSpPr/>
          <p:nvPr/>
        </p:nvSpPr>
        <p:spPr>
          <a:xfrm rot="3994519">
            <a:off x="6222480" y="1632767"/>
            <a:ext cx="890614" cy="27019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07867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 issues are not uncommon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DE0E455E-0104-4B3A-8FAB-13D66CC26629}"/>
              </a:ext>
            </a:extLst>
          </p:cNvPr>
          <p:cNvSpPr txBox="1">
            <a:spLocks/>
          </p:cNvSpPr>
          <p:nvPr/>
        </p:nvSpPr>
        <p:spPr>
          <a:xfrm>
            <a:off x="461611" y="3404861"/>
            <a:ext cx="9122336" cy="15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1999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“three times as likely as non lawyers to suffer from depression”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“more likely to develop a drug dependency”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 descr="" title="">
            <a:extLst>
              <a:ext uri="{FF2B5EF4-FFF2-40B4-BE49-F238E27FC236}">
                <a16:creationId xmlns:a16="http://schemas.microsoft.com/office/drawing/2014/main" id="{A9552489-DA50-428B-B8E5-4669599C4E88}"/>
              </a:ext>
            </a:extLst>
          </p:cNvPr>
          <p:cNvSpPr txBox="1">
            <a:spLocks/>
          </p:cNvSpPr>
          <p:nvPr/>
        </p:nvSpPr>
        <p:spPr>
          <a:xfrm>
            <a:off x="3150374" y="4653238"/>
            <a:ext cx="9041626" cy="2030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professionals are thought to experience higher levels of depression, anxiety, stress”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“potentially ‘harmful coping mechanisms’ has led to levels of alcohol and substance abuse among lawyers”</a:t>
            </a:r>
          </a:p>
        </p:txBody>
      </p:sp>
      <p:pic>
        <p:nvPicPr>
          <p:cNvPr id="17" name="Picture 16" descr="" title="">
            <a:extLst>
              <a:ext uri="{FF2B5EF4-FFF2-40B4-BE49-F238E27FC236}">
                <a16:creationId xmlns:a16="http://schemas.microsoft.com/office/drawing/2014/main" id="{B3DCDB8A-A299-44BD-8532-D055E5B1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85" y="5107873"/>
            <a:ext cx="2375802" cy="1469661"/>
          </a:xfrm>
          <a:prstGeom prst="rect">
            <a:avLst/>
          </a:prstGeom>
        </p:spPr>
      </p:pic>
      <p:pic>
        <p:nvPicPr>
          <p:cNvPr id="3" name="Picture 4" descr="" title="">
            <a:extLst>
              <a:ext uri="{FF2B5EF4-FFF2-40B4-BE49-F238E27FC236}">
                <a16:creationId xmlns:a16="http://schemas.microsoft.com/office/drawing/2014/main" id="{85FBB5D5-AEB5-A273-8CF3-B28434CCB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" r="2191"/>
          <a:stretch/>
        </p:blipFill>
        <p:spPr bwMode="auto">
          <a:xfrm>
            <a:off x="9893508" y="3074039"/>
            <a:ext cx="1902878" cy="15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1D0D0294-720C-5831-BB78-907339A2D706}"/>
              </a:ext>
            </a:extLst>
          </p:cNvPr>
          <p:cNvSpPr txBox="1">
            <a:spLocks/>
          </p:cNvSpPr>
          <p:nvPr/>
        </p:nvSpPr>
        <p:spPr>
          <a:xfrm>
            <a:off x="461611" y="1907005"/>
            <a:ext cx="11266696" cy="15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roblem drinking among attorneys twice as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prevalent than 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non-attorneys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ttorneys suffering from depression at twice the rate of non-attorneys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41377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" title="">
            <a:extLst>
              <a:ext uri="{FF2B5EF4-FFF2-40B4-BE49-F238E27FC236}">
                <a16:creationId xmlns:a16="http://schemas.microsoft.com/office/drawing/2014/main" id="{35E9866C-FC6B-6D14-CEFA-480D1BAB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MH issues are not uncommon</a:t>
            </a:r>
            <a:endParaRPr lang="en-US" cap="none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09" y="2717894"/>
            <a:ext cx="10790990" cy="1849737"/>
          </a:xfrm>
        </p:spPr>
        <p:txBody>
          <a:bodyPr>
            <a:noAutofit/>
          </a:bodyPr>
          <a:lstStyle/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Bloomberg Law (2023)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amount of time attorneys </a:t>
            </a:r>
            <a:b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felt burned out = 48%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56% of female respondents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41% of male respondents</a:t>
            </a: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FD05876F-36AF-07AD-88A5-999FBA77C4E8}"/>
              </a:ext>
            </a:extLst>
          </p:cNvPr>
          <p:cNvSpPr txBox="1">
            <a:spLocks/>
          </p:cNvSpPr>
          <p:nvPr/>
        </p:nvSpPr>
        <p:spPr>
          <a:xfrm>
            <a:off x="6343208" y="2717893"/>
            <a:ext cx="5682343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Massachusetts survey (2022)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77% of lawyers reported burnout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86% of female lawyers reported burnout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70% of male lawyers reported burnout</a:t>
            </a:r>
          </a:p>
          <a:p>
            <a:pPr marL="228600" lvl="1" indent="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Utah survey (2022) </a:t>
            </a:r>
          </a:p>
          <a:p>
            <a:pPr marL="59436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75% overall burnout.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31520" lvl="1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Char char="•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4BB33FE4-5B22-6595-8D21-9E3249CB81B4}"/>
              </a:ext>
            </a:extLst>
          </p:cNvPr>
          <p:cNvSpPr txBox="1">
            <a:spLocks/>
          </p:cNvSpPr>
          <p:nvPr/>
        </p:nvSpPr>
        <p:spPr>
          <a:xfrm>
            <a:off x="1040864" y="1528928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</a:t>
            </a:r>
          </a:p>
        </p:txBody>
      </p:sp>
    </p:spTree>
    <p:extLst>
      <p:ext uri="{BB962C8B-B14F-4D97-AF65-F5344CB8AC3E}">
        <p14:creationId xmlns:p14="http://schemas.microsoft.com/office/powerpoint/2010/main" val="2808358284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61CE8224-DA94-B67F-4F8A-1962EF477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703C7B5-7DDE-6DA3-90C5-34C72965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. . but so is recovery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03F68BAB-7D5C-DBD6-A4F2-6E5303112667}"/>
              </a:ext>
            </a:extLst>
          </p:cNvPr>
          <p:cNvSpPr txBox="1">
            <a:spLocks/>
          </p:cNvSpPr>
          <p:nvPr/>
        </p:nvSpPr>
        <p:spPr>
          <a:xfrm>
            <a:off x="461611" y="1922503"/>
            <a:ext cx="11266696" cy="3848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064" marR="0" indent="-2286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Recovery is also common</a:t>
            </a:r>
          </a:p>
          <a:p>
            <a:pPr marL="512064" indent="-228600" algn="just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 study - two thirds (67%) of people with any mental illness in their lifetime met symptomatic recovery</a:t>
            </a:r>
            <a:endParaRPr lang="en-US" sz="3200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marR="0" indent="-2286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Earlier interventions = better outcomes</a:t>
            </a:r>
          </a:p>
          <a:p>
            <a:pPr marL="740664" lvl="1" indent="-228600" algn="just">
              <a:spcBef>
                <a:spcPts val="120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problems get worse with time</a:t>
            </a:r>
          </a:p>
          <a:p>
            <a:pPr marL="740664" lvl="1" indent="-228600" algn="just">
              <a:spcBef>
                <a:spcPts val="120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issues can lead to secondary problems</a:t>
            </a:r>
          </a:p>
          <a:p>
            <a:pPr marL="740664" lvl="1" indent="-228600" algn="just">
              <a:spcBef>
                <a:spcPts val="120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issues impact people around us</a:t>
            </a:r>
          </a:p>
          <a:p>
            <a:pPr marL="57150" marR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07727"/>
              </a:buClr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marR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07727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92683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EE391EA3-37B4-4BF6-BCDC-3E595B61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8" y="2091344"/>
            <a:ext cx="10750765" cy="1849737"/>
          </a:xfrm>
        </p:spPr>
        <p:txBody>
          <a:bodyPr>
            <a:noAutofit/>
          </a:bodyPr>
          <a:lstStyle/>
          <a:p>
            <a:pPr marL="914400" marR="0" lvl="1" indent="-457200" algn="just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recurring well-being observation in the legal profession   </a:t>
            </a:r>
          </a:p>
          <a:p>
            <a:pPr marL="1371600" marR="0" lvl="2" indent="-457200" algn="just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encourage broader engagement</a:t>
            </a:r>
          </a:p>
          <a:p>
            <a:pPr marL="1371600" marR="0" lvl="2" indent="-457200" algn="just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a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ddress work-related stress</a:t>
            </a:r>
          </a:p>
          <a:p>
            <a:pPr marL="914400" marR="0" lvl="1" indent="-457200" algn="just">
              <a:lnSpc>
                <a:spcPct val="115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 study on stress management at trial and the implications</a:t>
            </a:r>
          </a:p>
          <a:p>
            <a:pPr marL="365760" marR="0" indent="-36576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/>
          </a:p>
        </p:txBody>
      </p:sp>
      <p:sp>
        <p:nvSpPr>
          <p:cNvPr id="6" name="Title 1" descr="" title="">
            <a:extLst>
              <a:ext uri="{FF2B5EF4-FFF2-40B4-BE49-F238E27FC236}">
                <a16:creationId xmlns:a16="http://schemas.microsoft.com/office/drawing/2014/main" id="{44E3B85A-B2A9-A515-CA02-795EFB4361F4}"/>
              </a:ext>
            </a:extLst>
          </p:cNvPr>
          <p:cNvSpPr txBox="1">
            <a:spLocks/>
          </p:cNvSpPr>
          <p:nvPr/>
        </p:nvSpPr>
        <p:spPr>
          <a:xfrm>
            <a:off x="449451" y="387583"/>
            <a:ext cx="11360257" cy="1296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b="1" cap="none" spc="1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Broadening the approach to attorney well-being</a:t>
            </a:r>
          </a:p>
        </p:txBody>
      </p:sp>
    </p:spTree>
    <p:extLst>
      <p:ext uri="{BB962C8B-B14F-4D97-AF65-F5344CB8AC3E}">
        <p14:creationId xmlns:p14="http://schemas.microsoft.com/office/powerpoint/2010/main" val="35744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28CF077-6730-1C7F-0E2B-D96C05D8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88AD304-A565-1C0C-1D7E-3E2BF322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professional responsibility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8A6FC544-DF88-ED50-16BC-F4D426148D2A}"/>
              </a:ext>
            </a:extLst>
          </p:cNvPr>
          <p:cNvSpPr txBox="1">
            <a:spLocks/>
          </p:cNvSpPr>
          <p:nvPr/>
        </p:nvSpPr>
        <p:spPr>
          <a:xfrm>
            <a:off x="461611" y="2173705"/>
            <a:ext cx="11266696" cy="15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1" indent="-2286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 RPC 1.1:  “A lawyer shall not handle a legal matter that the lawyer knows or should know he or she is not competent to handle”</a:t>
            </a:r>
          </a:p>
          <a:p>
            <a:pPr marL="514350" lvl="1" indent="-2286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 RPC 1.3:  “A lawyer shall act with reasonable diligence and promptness”</a:t>
            </a:r>
          </a:p>
          <a:p>
            <a:pPr marL="514350" lvl="1" indent="-2286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“40 to 70 percent of disciplinary proceedings and malpractice claims against lawyers involve substance use or depression, and often both.”</a:t>
            </a:r>
          </a:p>
          <a:p>
            <a:pPr marL="514350" lvl="1" indent="-2286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 issues like depression and AUD =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impaired executive function, decision making, organization</a:t>
            </a:r>
            <a:endParaRPr lang="en-US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42432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FAE8CBA-A938-5508-6687-A078867A6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B049ABF-D658-5AB8-D8D7-F31D9338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on productivity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8BE286FD-E266-2FD5-F77C-B08E03B8D0C7}"/>
              </a:ext>
            </a:extLst>
          </p:cNvPr>
          <p:cNvSpPr txBox="1">
            <a:spLocks/>
          </p:cNvSpPr>
          <p:nvPr/>
        </p:nvSpPr>
        <p:spPr>
          <a:xfrm>
            <a:off x="461611" y="1907005"/>
            <a:ext cx="11266696" cy="15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064" marR="0" indent="-228600" algn="just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well-being = lower turnover, higher satisfaction, more loyalty, more engagement among employees</a:t>
            </a:r>
          </a:p>
          <a:p>
            <a:pPr marL="512064" indent="-2286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eople feel anxious or depressed = quality, pace, and performance of work tends to decline</a:t>
            </a:r>
          </a:p>
          <a:p>
            <a:pPr marL="512064" indent="-2286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illness = leading cause of absenteeism and presenteeism (up to 30% of employees)</a:t>
            </a:r>
            <a:endParaRPr lang="en-US" sz="28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indent="-2286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well-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higher productivity and profitability</a:t>
            </a:r>
          </a:p>
          <a:p>
            <a:pPr marL="512064" indent="-22860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Firms and companies are likely to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 better outcomes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their attorneys are productive, healthy citizens</a:t>
            </a:r>
          </a:p>
        </p:txBody>
      </p:sp>
    </p:spTree>
    <p:extLst>
      <p:ext uri="{BB962C8B-B14F-4D97-AF65-F5344CB8AC3E}">
        <p14:creationId xmlns:p14="http://schemas.microsoft.com/office/powerpoint/2010/main" val="157620246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356EE4FF-36A5-23A3-F0D4-A80659580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666C2E38-DFD0-914D-382C-ADCD8DC4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the legal profession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 of stress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C558ADE9-16C0-8690-0241-E39C0375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2575080"/>
            <a:ext cx="7779669" cy="3417253"/>
          </a:xfrm>
          <a:prstGeom prst="rect">
            <a:avLst/>
          </a:prstGeom>
        </p:spPr>
      </p:pic>
      <p:sp>
        <p:nvSpPr>
          <p:cNvPr id="8" name="TextBox 7" descr="" title="">
            <a:extLst>
              <a:ext uri="{FF2B5EF4-FFF2-40B4-BE49-F238E27FC236}">
                <a16:creationId xmlns:a16="http://schemas.microsoft.com/office/drawing/2014/main" id="{A2C9DED4-FE5E-8BFB-2E51-CED899684707}"/>
              </a:ext>
            </a:extLst>
          </p:cNvPr>
          <p:cNvSpPr txBox="1"/>
          <p:nvPr/>
        </p:nvSpPr>
        <p:spPr>
          <a:xfrm>
            <a:off x="8206388" y="2346480"/>
            <a:ext cx="4190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Too much stress </a:t>
            </a:r>
            <a:r>
              <a:rPr lang="en-US" sz="2800" b="1" u="sng" dirty="0">
                <a:solidFill>
                  <a:schemeClr val="bg1"/>
                </a:solidFill>
              </a:rPr>
              <a:t>is</a:t>
            </a:r>
            <a:r>
              <a:rPr lang="en-US" sz="2800" b="1" dirty="0">
                <a:solidFill>
                  <a:schemeClr val="bg1"/>
                </a:solidFill>
              </a:rPr>
              <a:t> bad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Heart disease and HBP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Anxiety, depression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AUD and SUD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Burn-out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Relationship problems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Arrow: Down 1" descr="" title="">
            <a:extLst>
              <a:ext uri="{FF2B5EF4-FFF2-40B4-BE49-F238E27FC236}">
                <a16:creationId xmlns:a16="http://schemas.microsoft.com/office/drawing/2014/main" id="{AE9458A9-9993-79C5-1381-8789A83063ED}"/>
              </a:ext>
            </a:extLst>
          </p:cNvPr>
          <p:cNvSpPr/>
          <p:nvPr/>
        </p:nvSpPr>
        <p:spPr>
          <a:xfrm rot="3994519">
            <a:off x="6222480" y="1632767"/>
            <a:ext cx="890614" cy="27019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31136"/>
      </p:ext>
    </p:extLst>
  </p:cSld>
  <p:clrMapOvr>
    <a:masterClrMapping/>
  </p:clrMapOvr>
</p:sld>
</file>

<file path=ppt/slides/slide23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C385C8C3-56C8-D4FD-9CD0-53D62CACD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3A33DB29-AE2D-368E-E2A7-FA863001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in the legal profession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Stressors tend to fluctuate</a:t>
            </a:r>
          </a:p>
        </p:txBody>
      </p:sp>
      <p:pic>
        <p:nvPicPr>
          <p:cNvPr id="4" name="Graphic 3" descr="" title="">
            <a:extLst>
              <a:ext uri="{FF2B5EF4-FFF2-40B4-BE49-F238E27FC236}">
                <a16:creationId xmlns:a16="http://schemas.microsoft.com/office/drawing/2014/main" id="{C65B8C1F-2ABF-5AB1-A4A2-3CB641A7A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05" y="2336305"/>
            <a:ext cx="5989320" cy="3962400"/>
          </a:xfrm>
          <a:prstGeom prst="rect">
            <a:avLst/>
          </a:prstGeom>
        </p:spPr>
      </p:pic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04C83355-21C9-A3E4-820B-42980DFDDDD3}"/>
              </a:ext>
            </a:extLst>
          </p:cNvPr>
          <p:cNvSpPr txBox="1"/>
          <p:nvPr/>
        </p:nvSpPr>
        <p:spPr>
          <a:xfrm>
            <a:off x="524826" y="2311096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Stressors</a:t>
            </a:r>
          </a:p>
        </p:txBody>
      </p:sp>
      <p:sp>
        <p:nvSpPr>
          <p:cNvPr id="7" name="TextBox 6" descr="" title="">
            <a:extLst>
              <a:ext uri="{FF2B5EF4-FFF2-40B4-BE49-F238E27FC236}">
                <a16:creationId xmlns:a16="http://schemas.microsoft.com/office/drawing/2014/main" id="{2F3D972D-73BE-67D5-4D0D-CE9C72CBF172}"/>
              </a:ext>
            </a:extLst>
          </p:cNvPr>
          <p:cNvSpPr txBox="1"/>
          <p:nvPr/>
        </p:nvSpPr>
        <p:spPr>
          <a:xfrm>
            <a:off x="3163740" y="5739139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A8777D0D-4E17-B51C-ABC0-B34A7A61DF07}"/>
              </a:ext>
            </a:extLst>
          </p:cNvPr>
          <p:cNvSpPr txBox="1"/>
          <p:nvPr/>
        </p:nvSpPr>
        <p:spPr>
          <a:xfrm>
            <a:off x="6557782" y="2168748"/>
            <a:ext cx="51905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Stressors come and go in waves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 of work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of work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Expectations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changes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responsibilities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8078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686B0EE-FF16-8FD7-F190-350773F71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12E54CC-B3F2-0E68-9368-68D96154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recurring questions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FC310F96-DF0D-8ADF-D975-32E584FF2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918265"/>
            <a:ext cx="9173882" cy="1849737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increase engagement?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4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manage stress?</a:t>
            </a:r>
            <a:endParaRPr lang="en-US" sz="4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379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BC99E711-FFB4-6836-BFAA-ADB6121A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recurring questions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 on stress management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F01F2AA-4C6F-36BA-A3A9-9757C87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88" y="2011680"/>
            <a:ext cx="10664792" cy="1849737"/>
          </a:xfrm>
        </p:spPr>
        <p:txBody>
          <a:bodyPr>
            <a:noAutofit/>
          </a:bodyPr>
          <a:lstStyle/>
          <a:p>
            <a:pPr marL="365760" lvl="1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NAACP-NC v. Hirsch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(M.D.N.C.)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Voting Rights Act case challenging NC’s voter ID law, SB 824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Alleged that SB 824 enacted with discriminatory intent and has 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discriminatory impact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began on May 6, 2024, in Winston-Salem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9617"/>
      </p:ext>
    </p:extLst>
  </p:cSld>
  <p:clrMapOvr>
    <a:masterClrMapping/>
  </p:clrMapOvr>
</p:sld>
</file>

<file path=ppt/slides/slide26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AD982812-EB6B-03A2-A90C-3CF8BCBF4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BF59E5C1-6569-5558-2214-20C1E274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 on stress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Stressors at trial</a:t>
            </a:r>
          </a:p>
        </p:txBody>
      </p:sp>
      <p:pic>
        <p:nvPicPr>
          <p:cNvPr id="4" name="Graphic 3" descr="" title="">
            <a:extLst>
              <a:ext uri="{FF2B5EF4-FFF2-40B4-BE49-F238E27FC236}">
                <a16:creationId xmlns:a16="http://schemas.microsoft.com/office/drawing/2014/main" id="{D5557F98-A03E-A314-C5AD-E60247A4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05" y="2336305"/>
            <a:ext cx="5989320" cy="3962400"/>
          </a:xfrm>
          <a:prstGeom prst="rect">
            <a:avLst/>
          </a:prstGeom>
        </p:spPr>
      </p:pic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D0066C82-A1E5-B3C2-B451-F40F19998428}"/>
              </a:ext>
            </a:extLst>
          </p:cNvPr>
          <p:cNvSpPr txBox="1"/>
          <p:nvPr/>
        </p:nvSpPr>
        <p:spPr>
          <a:xfrm>
            <a:off x="524826" y="2311096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Stressors</a:t>
            </a:r>
          </a:p>
        </p:txBody>
      </p:sp>
      <p:sp>
        <p:nvSpPr>
          <p:cNvPr id="7" name="TextBox 6" descr="" title="">
            <a:extLst>
              <a:ext uri="{FF2B5EF4-FFF2-40B4-BE49-F238E27FC236}">
                <a16:creationId xmlns:a16="http://schemas.microsoft.com/office/drawing/2014/main" id="{D57D1A0B-8536-C04F-771D-E4F2717F8008}"/>
              </a:ext>
            </a:extLst>
          </p:cNvPr>
          <p:cNvSpPr txBox="1"/>
          <p:nvPr/>
        </p:nvSpPr>
        <p:spPr>
          <a:xfrm>
            <a:off x="3163740" y="5739139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C66DABC6-401B-33D9-B006-4B4C5EA36FE7}"/>
              </a:ext>
            </a:extLst>
          </p:cNvPr>
          <p:cNvSpPr txBox="1"/>
          <p:nvPr/>
        </p:nvSpPr>
        <p:spPr>
          <a:xfrm>
            <a:off x="6514147" y="2106386"/>
            <a:ext cx="5677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Trials can be high stress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More demands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Highly adversarial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Daily deadlines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Uncertainty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High stakes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Resources depleted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Arrow: Down 1" descr="" title="">
            <a:extLst>
              <a:ext uri="{FF2B5EF4-FFF2-40B4-BE49-F238E27FC236}">
                <a16:creationId xmlns:a16="http://schemas.microsoft.com/office/drawing/2014/main" id="{90CB8527-AA5B-6184-8BFC-677DB38FF24D}"/>
              </a:ext>
            </a:extLst>
          </p:cNvPr>
          <p:cNvSpPr/>
          <p:nvPr/>
        </p:nvSpPr>
        <p:spPr>
          <a:xfrm rot="3969609">
            <a:off x="3560253" y="1683443"/>
            <a:ext cx="890614" cy="2036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213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DDB8CEBA-ECCB-4BA2-CD4B-B85029367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751E2CD6-A189-8532-CAA9-43A68856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 on stress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0303496-1EF9-90D5-C9BE-B64F5A72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88" y="2011680"/>
            <a:ext cx="10664792" cy="1849737"/>
          </a:xfrm>
        </p:spPr>
        <p:txBody>
          <a:bodyPr>
            <a:noAutofit/>
          </a:bodyPr>
          <a:lstStyle/>
          <a:p>
            <a:pPr marL="169164" marR="0" lvl="0" indent="0" algn="ctr">
              <a:buClr>
                <a:schemeClr val="bg1"/>
              </a:buClr>
              <a:buNone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  <a:p>
            <a:pPr marL="683514" marR="0" lvl="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attorneys manage stress at trial?</a:t>
            </a:r>
          </a:p>
          <a:p>
            <a:pPr marL="683514" marR="0" lvl="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strategies that would apply more broadly?</a:t>
            </a:r>
          </a:p>
          <a:p>
            <a:pPr marL="683514" marR="0" lvl="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strategies that rely on a systems approach?</a:t>
            </a:r>
          </a:p>
          <a:p>
            <a:pPr marL="169164" marR="0" lvl="0" indent="0" algn="just">
              <a:buClr>
                <a:schemeClr val="bg1"/>
              </a:buClr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4A3590E8-10BC-26BF-CD08-70BD4CE35D72}"/>
              </a:ext>
            </a:extLst>
          </p:cNvPr>
          <p:cNvSpPr txBox="1">
            <a:spLocks/>
          </p:cNvSpPr>
          <p:nvPr/>
        </p:nvSpPr>
        <p:spPr>
          <a:xfrm>
            <a:off x="719488" y="4530104"/>
            <a:ext cx="10664792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164" indent="0" algn="ctr">
              <a:buClr>
                <a:schemeClr val="bg1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collection</a:t>
            </a:r>
          </a:p>
          <a:p>
            <a:pPr marL="512064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</a:p>
          <a:p>
            <a:pPr marL="512064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Discussions with team members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4378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13FE300B-C448-B20B-F7A6-24DB7AEE1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DCC5FF36-1B66-208A-764B-CD927EA9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study on stress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059966C5-3E9A-BEDB-C8AE-7B287C72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011680"/>
            <a:ext cx="10977880" cy="1849737"/>
          </a:xfrm>
        </p:spPr>
        <p:txBody>
          <a:bodyPr>
            <a:noAutofit/>
          </a:bodyPr>
          <a:lstStyle/>
          <a:p>
            <a:pPr marL="169164" marR="0" lvl="0" indent="0" algn="ctr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 and findings</a:t>
            </a:r>
          </a:p>
          <a:p>
            <a:pPr marL="685800" marR="0" lvl="0" indent="-512064" algn="just"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Attorneys use stress management strategies at trial</a:t>
            </a:r>
          </a:p>
          <a:p>
            <a:pPr marL="740664" lvl="1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breaks and physical movement  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0664" lvl="1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with other people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0664" lvl="1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Meaningful work</a:t>
            </a:r>
          </a:p>
          <a:p>
            <a:pPr marL="740664" lvl="1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and gratitude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0664" lvl="1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priorities  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3514" marR="0" lvl="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strategies can be used elsewhere</a:t>
            </a:r>
          </a:p>
          <a:p>
            <a:pPr marL="683514" marR="0" lvl="0" indent="-514350" algn="just">
              <a:buClr>
                <a:schemeClr val="bg1"/>
              </a:buClr>
              <a:buFont typeface="+mj-lt"/>
              <a:buAutoNum type="arabicPeriod"/>
            </a:pPr>
            <a:r>
              <a:rPr 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strategies include approaches at a systems level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2926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B92C3DD3-6B01-6B1F-3A69-5C66053EE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4336BD37-C1E0-9D18-FBCD-56CBC424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regular breaks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A9FF4679-2E9E-FF45-20B5-79ADEFE3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49" y="2243545"/>
            <a:ext cx="10664792" cy="1849737"/>
          </a:xfrm>
        </p:spPr>
        <p:txBody>
          <a:bodyPr>
            <a:noAutofit/>
          </a:bodyPr>
          <a:lstStyle/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s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chedule set by Court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Breaks involve physical movement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Breaks include connection with other people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taking breaks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Applying this approach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elsewher</a:t>
            </a: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2" name="Picture 4" descr="" title="">
            <a:extLst>
              <a:ext uri="{FF2B5EF4-FFF2-40B4-BE49-F238E27FC236}">
                <a16:creationId xmlns:a16="http://schemas.microsoft.com/office/drawing/2014/main" id="{8735698D-BEC7-BF01-FD37-EE4F081C8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4911" r="65775" b="43527"/>
          <a:stretch/>
        </p:blipFill>
        <p:spPr bwMode="auto">
          <a:xfrm>
            <a:off x="9323614" y="2696478"/>
            <a:ext cx="1399775" cy="377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" title="">
            <a:extLst>
              <a:ext uri="{FF2B5EF4-FFF2-40B4-BE49-F238E27FC236}">
                <a16:creationId xmlns:a16="http://schemas.microsoft.com/office/drawing/2014/main" id="{630AE32C-F4EA-2FAE-0B9C-8458C4B30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4160" y="1944460"/>
            <a:ext cx="1523039" cy="152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10135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1D9CB5F0-93C3-9540-2E96-B74125E07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C44C1BB-42B5-2A0A-334A-2C2FC1D9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talk about attorney mental health?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Bar Association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 descr="" title="">
            <a:extLst>
              <a:ext uri="{FF2B5EF4-FFF2-40B4-BE49-F238E27FC236}">
                <a16:creationId xmlns:a16="http://schemas.microsoft.com/office/drawing/2014/main" id="{B3945157-5BD4-35F1-6C85-73FFA75EF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9" y="2718262"/>
            <a:ext cx="96198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 descr="" title="">
            <a:extLst>
              <a:ext uri="{FF2B5EF4-FFF2-40B4-BE49-F238E27FC236}">
                <a16:creationId xmlns:a16="http://schemas.microsoft.com/office/drawing/2014/main" id="{A039CE4E-5D39-980D-40E3-0B025BA218E8}"/>
              </a:ext>
            </a:extLst>
          </p:cNvPr>
          <p:cNvSpPr txBox="1">
            <a:spLocks/>
          </p:cNvSpPr>
          <p:nvPr/>
        </p:nvSpPr>
        <p:spPr>
          <a:xfrm>
            <a:off x="1556302" y="2244633"/>
            <a:ext cx="9948835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Rule for Minimum CLE Requirements (2017)</a:t>
            </a:r>
          </a:p>
          <a:p>
            <a:pPr marL="672084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Recommended certain specialty credits, including CLEs on </a:t>
            </a:r>
            <a:r>
              <a:rPr lang="en-US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and Substance Use Disorders (one credit every three years)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72084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Explained that requiring all lawyers to receive education about these disorders can benefit both individual lawyers and the profession</a:t>
            </a:r>
          </a:p>
          <a:p>
            <a:pPr marL="672084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Noted that requiring all lawyers to attend such a program may greatly reduce concerns about stigma</a:t>
            </a:r>
            <a:endParaRPr lang="en-US" sz="18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3086"/>
      </p:ext>
    </p:extLst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A47BBB9E-430F-3F9A-11DE-AA7996539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A73C6E17-CA5A-167F-246F-1BD91794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with others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6923E28E-B406-C03A-0379-53128F87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07" y="2207623"/>
            <a:ext cx="10664792" cy="1849737"/>
          </a:xfrm>
        </p:spPr>
        <p:txBody>
          <a:bodyPr>
            <a:noAutofit/>
          </a:bodyPr>
          <a:lstStyle/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Attorneys have less face-to-face communication 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demands more frequent connection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connection generally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contact impacts stress at trial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Applying this approach elsewhere 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32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8" name="Picture 4" descr="" title="">
            <a:extLst>
              <a:ext uri="{FF2B5EF4-FFF2-40B4-BE49-F238E27FC236}">
                <a16:creationId xmlns:a16="http://schemas.microsoft.com/office/drawing/2014/main" id="{16B669DF-B20C-3525-20F3-80650E624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57" y="2936548"/>
            <a:ext cx="3775051" cy="31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3022"/>
      </p:ext>
    </p:extLst>
  </p:cSld>
  <p:clrMapOvr>
    <a:masterClrMapping/>
  </p:clrMapOvr>
</p:sld>
</file>

<file path=ppt/slides/slide31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2D8DFC8A-CD1A-88CC-ECEF-3A06E0D89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" title="">
            <a:extLst>
              <a:ext uri="{FF2B5EF4-FFF2-40B4-BE49-F238E27FC236}">
                <a16:creationId xmlns:a16="http://schemas.microsoft.com/office/drawing/2014/main" id="{04A793DD-659D-DB64-5895-C313AB71B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290" y="4212772"/>
            <a:ext cx="2645228" cy="2645228"/>
          </a:xfrm>
          <a:prstGeom prst="rect">
            <a:avLst/>
          </a:prstGeom>
        </p:spPr>
      </p:pic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595600BA-AD75-B323-7EDE-70B20A97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Meaningful work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54DD9FB1-0592-F229-9BCD-A8115895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518" y="2363035"/>
            <a:ext cx="10664792" cy="1849737"/>
          </a:xfrm>
        </p:spPr>
        <p:txBody>
          <a:bodyPr>
            <a:noAutofit/>
          </a:bodyPr>
          <a:lstStyle/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of meaning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meaningful work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 between stress and meaning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Applying this approach elsewhere</a:t>
            </a:r>
            <a:endParaRPr lang="en-US" sz="3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32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32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E2E741A1-D6D9-6622-C903-25F39CB71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4144" r="80839" b="43170"/>
          <a:stretch/>
        </p:blipFill>
        <p:spPr bwMode="auto">
          <a:xfrm>
            <a:off x="1435036" y="1894232"/>
            <a:ext cx="1266669" cy="327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" title="">
            <a:extLst>
              <a:ext uri="{FF2B5EF4-FFF2-40B4-BE49-F238E27FC236}">
                <a16:creationId xmlns:a16="http://schemas.microsoft.com/office/drawing/2014/main" id="{88BCF044-EF67-470A-63C2-ED637B4EB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9800" y="1911468"/>
            <a:ext cx="1756294" cy="17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20146"/>
      </p:ext>
    </p:extLst>
  </p:cSld>
  <p:clrMapOvr>
    <a:masterClrMapping/>
  </p:clrMapOvr>
</p:sld>
</file>

<file path=ppt/slides/slide3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11DDC9E-7AAB-DA3D-273E-FF5F90BD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DA71591F-3358-2EEB-3D6C-360E3330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and gratitude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102A9F41-3FB9-A706-9D4B-0A9794FC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78292"/>
            <a:ext cx="10664792" cy="1849737"/>
          </a:xfrm>
        </p:spPr>
        <p:txBody>
          <a:bodyPr>
            <a:noAutofit/>
          </a:bodyPr>
          <a:lstStyle/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of gratitude and feedback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and gratitude at trial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 between gratitude and stress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Applying this approach elsewhere</a:t>
            </a:r>
            <a:endParaRPr lang="en-US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102" name="Picture 6" descr="" title="">
            <a:extLst>
              <a:ext uri="{FF2B5EF4-FFF2-40B4-BE49-F238E27FC236}">
                <a16:creationId xmlns:a16="http://schemas.microsoft.com/office/drawing/2014/main" id="{3BCB82F6-A600-D215-B4EB-9A507C4C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539" y="2547257"/>
            <a:ext cx="2014741" cy="38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21505"/>
      </p:ext>
    </p:extLst>
  </p:cSld>
  <p:clrMapOvr>
    <a:masterClrMapping/>
  </p:clrMapOvr>
</p:sld>
</file>

<file path=ppt/slides/slide33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C71A13EC-02D8-D2E1-7614-FC1BC1BCA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B47B69AF-37C2-FA57-E77F-9FE5F763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at trial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priorities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BA12DA01-3EC5-6142-D850-7160E244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67" y="2289773"/>
            <a:ext cx="11056906" cy="1849737"/>
          </a:xfrm>
        </p:spPr>
        <p:txBody>
          <a:bodyPr>
            <a:noAutofit/>
          </a:bodyPr>
          <a:lstStyle/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Juggling competing obligations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priorities and boundaries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having limits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Acknowledging stress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Applying this approach elsewhere</a:t>
            </a:r>
          </a:p>
          <a:p>
            <a:pPr marL="512064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2" descr="" title="">
            <a:extLst>
              <a:ext uri="{FF2B5EF4-FFF2-40B4-BE49-F238E27FC236}">
                <a16:creationId xmlns:a16="http://schemas.microsoft.com/office/drawing/2014/main" id="{CE12CC6C-1116-137C-CC8F-87361EB7A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1" y="3942412"/>
            <a:ext cx="2796256" cy="27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" title="">
            <a:extLst>
              <a:ext uri="{FF2B5EF4-FFF2-40B4-BE49-F238E27FC236}">
                <a16:creationId xmlns:a16="http://schemas.microsoft.com/office/drawing/2014/main" id="{A45FF284-FC0A-D769-3515-B740E278D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6066" y="2098043"/>
            <a:ext cx="1736360" cy="173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06015"/>
      </p:ext>
    </p:extLst>
  </p:cSld>
  <p:clrMapOvr>
    <a:masterClrMapping/>
  </p:clrMapOvr>
</p:sld>
</file>

<file path=ppt/slides/slide34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A428395E-3700-48A0-7471-7A7F2684E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883E1613-03D8-365E-5AF3-8CB2AF7C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elsewhere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use these strategies?</a:t>
            </a: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9A6004A3-4002-9219-E939-4B53F49A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19" y="2226729"/>
            <a:ext cx="10977880" cy="1849737"/>
          </a:xfrm>
        </p:spPr>
        <p:txBody>
          <a:bodyPr>
            <a:noAutofit/>
          </a:bodyPr>
          <a:lstStyle/>
          <a:p>
            <a:pPr marL="740664" lvl="1" indent="-342900" algn="just">
              <a:spcBef>
                <a:spcPts val="12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breaks and physical movement  </a:t>
            </a:r>
            <a:endParaRPr lang="en-US" sz="3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0664" lvl="1" indent="-342900" algn="just">
              <a:spcBef>
                <a:spcPts val="12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Connection with other people</a:t>
            </a:r>
            <a:endParaRPr lang="en-US" sz="3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0664" lvl="1" indent="-342900" algn="just">
              <a:spcBef>
                <a:spcPts val="12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Meaningful work</a:t>
            </a:r>
          </a:p>
          <a:p>
            <a:pPr marL="740664" lvl="1" indent="-342900" algn="just">
              <a:spcBef>
                <a:spcPts val="12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and gratitude</a:t>
            </a:r>
            <a:endParaRPr lang="en-US" sz="36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0664" lvl="1" indent="-342900" algn="just">
              <a:spcBef>
                <a:spcPts val="12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Setting priorities  </a:t>
            </a:r>
          </a:p>
          <a:p>
            <a:pPr marL="740664" lvl="1" indent="-342900" algn="just">
              <a:spcBef>
                <a:spcPts val="1200"/>
              </a:spcBef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Acknowledging stress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Graphic 2" descr="" title="">
            <a:extLst>
              <a:ext uri="{FF2B5EF4-FFF2-40B4-BE49-F238E27FC236}">
                <a16:creationId xmlns:a16="http://schemas.microsoft.com/office/drawing/2014/main" id="{C84EF9C4-70E5-477A-DD7C-C34BDF84F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088" y="2774224"/>
            <a:ext cx="3115970" cy="31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28515"/>
      </p:ext>
    </p:extLst>
  </p:cSld>
  <p:clrMapOvr>
    <a:masterClrMapping/>
  </p:clrMapOvr>
</p:sld>
</file>

<file path=ppt/slides/slide3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9E5B812D-FC63-7FF9-DDF6-B8149AD7D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8A2D8CCB-674D-B9C4-9F05-EC29F2F0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management strategies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we incorporate these?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76007A6D-D739-9DB3-28EF-F1D51D95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72" y="1983184"/>
            <a:ext cx="3337545" cy="11002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Up-Down 13" descr="" title="">
            <a:extLst>
              <a:ext uri="{FF2B5EF4-FFF2-40B4-BE49-F238E27FC236}">
                <a16:creationId xmlns:a16="http://schemas.microsoft.com/office/drawing/2014/main" id="{3C4B61CE-FD4A-6849-EE4D-ECCA600B1E9F}"/>
              </a:ext>
            </a:extLst>
          </p:cNvPr>
          <p:cNvSpPr/>
          <p:nvPr/>
        </p:nvSpPr>
        <p:spPr>
          <a:xfrm rot="16200000">
            <a:off x="7482894" y="1872122"/>
            <a:ext cx="533957" cy="1469177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" title="">
            <a:extLst>
              <a:ext uri="{FF2B5EF4-FFF2-40B4-BE49-F238E27FC236}">
                <a16:creationId xmlns:a16="http://schemas.microsoft.com/office/drawing/2014/main" id="{CC04E4A2-492A-514B-5DF8-74226F63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07" y="4207951"/>
            <a:ext cx="1643215" cy="1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 descr="" title="">
            <a:extLst>
              <a:ext uri="{FF2B5EF4-FFF2-40B4-BE49-F238E27FC236}">
                <a16:creationId xmlns:a16="http://schemas.microsoft.com/office/drawing/2014/main" id="{4B77CD48-CC3F-54E9-E2A8-5FA010D25306}"/>
              </a:ext>
            </a:extLst>
          </p:cNvPr>
          <p:cNvSpPr txBox="1">
            <a:spLocks/>
          </p:cNvSpPr>
          <p:nvPr/>
        </p:nvSpPr>
        <p:spPr>
          <a:xfrm>
            <a:off x="238936" y="4305122"/>
            <a:ext cx="3337544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 descr="" title="">
            <a:extLst>
              <a:ext uri="{FF2B5EF4-FFF2-40B4-BE49-F238E27FC236}">
                <a16:creationId xmlns:a16="http://schemas.microsoft.com/office/drawing/2014/main" id="{1E8BD151-045C-E717-BEF2-74F0CEAAF8A9}"/>
              </a:ext>
            </a:extLst>
          </p:cNvPr>
          <p:cNvSpPr txBox="1">
            <a:spLocks/>
          </p:cNvSpPr>
          <p:nvPr/>
        </p:nvSpPr>
        <p:spPr>
          <a:xfrm>
            <a:off x="8667208" y="1912858"/>
            <a:ext cx="3346320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 descr="" title="">
            <a:extLst>
              <a:ext uri="{FF2B5EF4-FFF2-40B4-BE49-F238E27FC236}">
                <a16:creationId xmlns:a16="http://schemas.microsoft.com/office/drawing/2014/main" id="{5D52D0D9-3368-1293-EE3C-5BFA80A80466}"/>
              </a:ext>
            </a:extLst>
          </p:cNvPr>
          <p:cNvSpPr txBox="1">
            <a:spLocks/>
          </p:cNvSpPr>
          <p:nvPr/>
        </p:nvSpPr>
        <p:spPr>
          <a:xfrm>
            <a:off x="8675984" y="4233221"/>
            <a:ext cx="3337544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System:___________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ontent Placeholder 2" descr="" title="">
            <a:extLst>
              <a:ext uri="{FF2B5EF4-FFF2-40B4-BE49-F238E27FC236}">
                <a16:creationId xmlns:a16="http://schemas.microsoft.com/office/drawing/2014/main" id="{60021E8F-F7BA-31C1-D474-5DD73B40545A}"/>
              </a:ext>
            </a:extLst>
          </p:cNvPr>
          <p:cNvSpPr txBox="1">
            <a:spLocks/>
          </p:cNvSpPr>
          <p:nvPr/>
        </p:nvSpPr>
        <p:spPr>
          <a:xfrm>
            <a:off x="4541339" y="2545313"/>
            <a:ext cx="3100546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Wingdings" pitchFamily="2" charset="2"/>
              <a:buAutoNum type="arabicPeriod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Arrow: Up-Down 21" descr="" title="">
            <a:extLst>
              <a:ext uri="{FF2B5EF4-FFF2-40B4-BE49-F238E27FC236}">
                <a16:creationId xmlns:a16="http://schemas.microsoft.com/office/drawing/2014/main" id="{BCA61D2F-8BF7-6551-9AFF-B3D9DBB79F9F}"/>
              </a:ext>
            </a:extLst>
          </p:cNvPr>
          <p:cNvSpPr/>
          <p:nvPr/>
        </p:nvSpPr>
        <p:spPr>
          <a:xfrm rot="16200000">
            <a:off x="7613954" y="4517990"/>
            <a:ext cx="533959" cy="1469177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Up-Down 22" descr="" title="">
            <a:extLst>
              <a:ext uri="{FF2B5EF4-FFF2-40B4-BE49-F238E27FC236}">
                <a16:creationId xmlns:a16="http://schemas.microsoft.com/office/drawing/2014/main" id="{65A3CFD8-5C53-A3CD-A38B-9181D9548CE9}"/>
              </a:ext>
            </a:extLst>
          </p:cNvPr>
          <p:cNvSpPr/>
          <p:nvPr/>
        </p:nvSpPr>
        <p:spPr>
          <a:xfrm rot="16200000">
            <a:off x="3986609" y="1878928"/>
            <a:ext cx="520343" cy="1469177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-Down 23" descr="" title="">
            <a:extLst>
              <a:ext uri="{FF2B5EF4-FFF2-40B4-BE49-F238E27FC236}">
                <a16:creationId xmlns:a16="http://schemas.microsoft.com/office/drawing/2014/main" id="{8B7A6F4D-DB7C-5B20-57BA-50A1D38B9019}"/>
              </a:ext>
            </a:extLst>
          </p:cNvPr>
          <p:cNvSpPr/>
          <p:nvPr/>
        </p:nvSpPr>
        <p:spPr>
          <a:xfrm rot="16200000">
            <a:off x="4003703" y="4583081"/>
            <a:ext cx="520340" cy="1469177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85578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81C548E-2DFB-90EB-DB2E-82DBD527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67315"/>
      </p:ext>
    </p:extLst>
  </p:cSld>
  <p:clrMapOvr>
    <a:masterClrMapping/>
  </p:clrMapOvr>
</p:sld>
</file>

<file path=ppt/slides/slide3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F9362C10-2933-6E92-7AF5-35AD6A2F2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117B64B6-3796-B0EC-52AE-5A332928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Well-being in the workplace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General’s framework</a:t>
            </a:r>
          </a:p>
        </p:txBody>
      </p:sp>
      <p:pic>
        <p:nvPicPr>
          <p:cNvPr id="14" name="Picture 13" descr="" title="">
            <a:extLst>
              <a:ext uri="{FF2B5EF4-FFF2-40B4-BE49-F238E27FC236}">
                <a16:creationId xmlns:a16="http://schemas.microsoft.com/office/drawing/2014/main" id="{061021F3-7943-EC8B-CA42-2CC70963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0" t="21685" r="4088" b="2367"/>
          <a:stretch/>
        </p:blipFill>
        <p:spPr>
          <a:xfrm>
            <a:off x="3674047" y="1912114"/>
            <a:ext cx="4841823" cy="4661710"/>
          </a:xfrm>
          <a:prstGeom prst="rect">
            <a:avLst/>
          </a:prstGeom>
        </p:spPr>
      </p:pic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5D11B1EB-5F9B-B266-5A5F-A3537E113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3" b="3324"/>
          <a:stretch/>
        </p:blipFill>
        <p:spPr bwMode="auto">
          <a:xfrm>
            <a:off x="1202919" y="4161522"/>
            <a:ext cx="2048658" cy="25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23652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3E735041-B981-64C6-8DF7-CED5A3D5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FB8C7D03-C387-65C6-3C86-56D24F01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General’s framework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from harm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9D432A9B-7FF0-A5E8-A966-C80A6C47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970" y="2129226"/>
            <a:ext cx="8920030" cy="3101141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Prioritize workplace physical and psychological safety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adequate rest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Normalize and support mental health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Operationalize DEI norms, policies, and programs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1EA0690C-D6CE-EF57-B8EC-3C2A3EEA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10" r="-754"/>
          <a:stretch/>
        </p:blipFill>
        <p:spPr>
          <a:xfrm>
            <a:off x="503527" y="4071805"/>
            <a:ext cx="2639774" cy="2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05790"/>
      </p:ext>
    </p:extLst>
  </p:cSld>
  <p:clrMapOvr>
    <a:masterClrMapping/>
  </p:clrMapOvr>
</p:sld>
</file>

<file path=ppt/slides/slide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07EEBD38-9416-6637-F547-E0A57C18D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0ABD0C83-1EFB-8D8D-4060-65AD7246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General’s framework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Work-life harmony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11CAA233-807B-2BB2-5F9C-838D68E7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834" y="2222068"/>
            <a:ext cx="8233623" cy="1849737"/>
          </a:xfrm>
        </p:spPr>
        <p:txBody>
          <a:bodyPr>
            <a:noAutofit/>
          </a:bodyPr>
          <a:lstStyle/>
          <a:p>
            <a:pPr marL="347472" marR="0" lvl="0" indent="-347472" algn="just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more autonomy over how work is done </a:t>
            </a:r>
          </a:p>
          <a:p>
            <a:pPr marL="347472" marR="0" lvl="0" indent="-347472" algn="just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schedules as flexible and predictable as possible </a:t>
            </a:r>
          </a:p>
          <a:p>
            <a:pPr marL="347472" marR="0" lvl="0" indent="-347472" algn="just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access to paid leave </a:t>
            </a:r>
          </a:p>
          <a:p>
            <a:pPr marL="347472" marR="0" lvl="0" indent="-347472" algn="just"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boundaries between work and non-work time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60389AF5-C386-4B75-047B-BCA710B6E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10" r="-754"/>
          <a:stretch/>
        </p:blipFill>
        <p:spPr>
          <a:xfrm>
            <a:off x="503527" y="4071805"/>
            <a:ext cx="2639774" cy="2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0439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7FF09B7-8A7A-4EE7-A888-BF435087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talk about attorney mental health?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 State Bar Association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 descr="" title="">
            <a:extLst>
              <a:ext uri="{FF2B5EF4-FFF2-40B4-BE49-F238E27FC236}">
                <a16:creationId xmlns:a16="http://schemas.microsoft.com/office/drawing/2014/main" id="{C7560132-1EEA-2A8C-B49C-1E19EF1B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9" y="2718262"/>
            <a:ext cx="96198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B2C3618D-CA59-6A05-AF09-6D3D71A1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065" y="2166809"/>
            <a:ext cx="9784080" cy="1849737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 Carolina CLE Requirements (2024)</a:t>
            </a:r>
          </a:p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CLE REQUIREMENTS IN NORTH CAROLINA ARE 24 HOURS OF APPROVED CLE EVERY TWO YEARS</a:t>
            </a:r>
            <a:endParaRPr lang="en-US" sz="24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these 24 hours, 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must be in professional responsibility or professionalism or any combination thereof, one technology hour, and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professional well-being hour (formerly substance abuse/mental health awareness training).</a:t>
            </a: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15090"/>
      </p:ext>
    </p:extLst>
  </p:cSld>
  <p:clrMapOvr>
    <a:masterClrMapping/>
  </p:clrMapOvr>
</p:sld>
</file>

<file path=ppt/slides/slide4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48821F74-AA29-C9E4-0D12-2F5EE315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FE7BC167-C480-4BFF-C2A6-F45B11D7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General’s framework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Mattering at work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6380ED98-A164-C4D6-0564-AA73D61A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562" y="2257243"/>
            <a:ext cx="8379927" cy="3338885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a living wage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 workers in workplace decisions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a culture of gratitude and recognition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 individual work with organizational mission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D44B0A9F-EF0F-8762-3F0C-7C97D053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10" r="-754"/>
          <a:stretch/>
        </p:blipFill>
        <p:spPr>
          <a:xfrm>
            <a:off x="503527" y="4071805"/>
            <a:ext cx="2639774" cy="2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40908"/>
      </p:ext>
    </p:extLst>
  </p:cSld>
  <p:clrMapOvr>
    <a:masterClrMapping/>
  </p:clrMapOvr>
</p:sld>
</file>

<file path=ppt/slides/slide4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D13F6DE0-9A80-9537-AF37-93988179B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3ABE98A9-971C-07D7-C2D6-B92169A4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General’s framework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and community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66B379A7-B49D-3108-2167-853F83EF8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0507" y="2222068"/>
            <a:ext cx="10664792" cy="1849737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cultures of inclusion and belonging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Cultivate trusted relationships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 collaboration and teamwork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BD9827E5-D428-C242-5AB3-B792DE80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10" r="-754"/>
          <a:stretch/>
        </p:blipFill>
        <p:spPr>
          <a:xfrm>
            <a:off x="503527" y="4071805"/>
            <a:ext cx="2639774" cy="2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4617"/>
      </p:ext>
    </p:extLst>
  </p:cSld>
  <p:clrMapOvr>
    <a:masterClrMapping/>
  </p:clrMapOvr>
</p:sld>
</file>

<file path=ppt/slides/slide4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53424572-CFDB-FFB0-181D-8953CBD11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descr="" title="">
            <a:extLst>
              <a:ext uri="{FF2B5EF4-FFF2-40B4-BE49-F238E27FC236}">
                <a16:creationId xmlns:a16="http://schemas.microsoft.com/office/drawing/2014/main" id="{0B27679F-4264-8C2D-8A29-BEC6923D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Surgeon General’s framework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for growth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1DB69A81-F1FA-9CF4-BD35-2CACCD95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546" y="2222068"/>
            <a:ext cx="8456634" cy="1849737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 quality training, education, and mentoring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Foster clear, equitable pathways for career advancement </a:t>
            </a:r>
          </a:p>
          <a:p>
            <a:pPr marL="342900" marR="0" lvl="0" indent="-342900" algn="just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relevant, reciprocal feedback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" title="">
            <a:extLst>
              <a:ext uri="{FF2B5EF4-FFF2-40B4-BE49-F238E27FC236}">
                <a16:creationId xmlns:a16="http://schemas.microsoft.com/office/drawing/2014/main" id="{C72810F4-39B6-FF7E-09CC-F720F868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10" r="-754"/>
          <a:stretch/>
        </p:blipFill>
        <p:spPr>
          <a:xfrm>
            <a:off x="503527" y="4071805"/>
            <a:ext cx="2639774" cy="2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616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B61A5913-3D67-35B4-2CF0-A37F6B4EF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16D6935-8758-EB9D-AA4A-C4D4A372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recurring issues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D4A487A2-74D2-CA7A-DD2A-44B80689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2918265"/>
            <a:ext cx="9173882" cy="1849737"/>
          </a:xfrm>
        </p:spPr>
        <p:txBody>
          <a:bodyPr>
            <a:noAutofit/>
          </a:bodyPr>
          <a:lstStyle/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we increase engagement?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manage stress?</a:t>
            </a:r>
            <a:endParaRPr lang="en-US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25615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75B470D3-2796-D27D-7DB2-0A500393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95EE4AA8-DE35-1965-2E3F-9F4A645E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size does not fit all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A5FF2863-07AA-04AF-DA58-CE26883C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06" y="2504131"/>
            <a:ext cx="6664879" cy="1849737"/>
          </a:xfrm>
        </p:spPr>
        <p:txBody>
          <a:bodyPr>
            <a:noAutofit/>
          </a:bodyPr>
          <a:lstStyle/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come  from different backgrounds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have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different needs and wants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have different interes</a:t>
            </a:r>
            <a:r>
              <a:rPr lang="en-US" sz="28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 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have access to different resources 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are receptive to different things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benefit from different things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" title="">
            <a:extLst>
              <a:ext uri="{FF2B5EF4-FFF2-40B4-BE49-F238E27FC236}">
                <a16:creationId xmlns:a16="http://schemas.microsoft.com/office/drawing/2014/main" id="{97FE93CF-854D-1E4A-3B0D-65F6FCBC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53" y="2941997"/>
            <a:ext cx="4563741" cy="28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92268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ECCDDD01-782C-1DE7-F51F-386413CAA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5C5E29E2-3560-3331-1D81-9B362620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resources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80D15B67-B50F-566F-886A-BA1DDAFD3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73" y="2306878"/>
            <a:ext cx="7224368" cy="3056020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Incentives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support</a:t>
            </a:r>
            <a:endParaRPr lang="en-US" sz="3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94360" lvl="1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In-person therapy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Time-off 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 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" title="">
            <a:extLst>
              <a:ext uri="{FF2B5EF4-FFF2-40B4-BE49-F238E27FC236}">
                <a16:creationId xmlns:a16="http://schemas.microsoft.com/office/drawing/2014/main" id="{60FC7121-20C9-1138-15E6-01D5CC7D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86" y="2771386"/>
            <a:ext cx="4563741" cy="28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57857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0EF48953-8355-C20C-7639-5973BA8E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 descr="" title="">
            <a:extLst>
              <a:ext uri="{FF2B5EF4-FFF2-40B4-BE49-F238E27FC236}">
                <a16:creationId xmlns:a16="http://schemas.microsoft.com/office/drawing/2014/main" id="{636EC2C0-8C65-2623-0188-DA6E1CF627B4}"/>
              </a:ext>
            </a:extLst>
          </p:cNvPr>
          <p:cNvSpPr/>
          <p:nvPr/>
        </p:nvSpPr>
        <p:spPr>
          <a:xfrm>
            <a:off x="2479243" y="1981200"/>
            <a:ext cx="6390469" cy="4592624"/>
          </a:xfrm>
          <a:prstGeom prst="roundRect">
            <a:avLst/>
          </a:prstGeom>
          <a:solidFill>
            <a:srgbClr val="EF662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D3BD6682-EDE5-1300-634D-D2736831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Attorney mental health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Barriers to engagement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101A1B09-D4C8-08BC-1B4E-C5AC4646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366" y="3025776"/>
            <a:ext cx="2476769" cy="1849737"/>
          </a:xfrm>
        </p:spPr>
        <p:txBody>
          <a:bodyPr>
            <a:no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Therapy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57BE6CD5-81F1-27AC-B540-C8925A4AA1EE}"/>
              </a:ext>
            </a:extLst>
          </p:cNvPr>
          <p:cNvSpPr txBox="1">
            <a:spLocks/>
          </p:cNvSpPr>
          <p:nvPr/>
        </p:nvSpPr>
        <p:spPr>
          <a:xfrm>
            <a:off x="2809615" y="2249271"/>
            <a:ext cx="6738250" cy="1849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Busy schedules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“Well-being fatigue”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prioritizing MH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Stigma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awareness </a:t>
            </a:r>
          </a:p>
          <a:p>
            <a:pPr marL="342900" marR="0" lvl="0" indent="-342900" algn="just">
              <a:buClr>
                <a:schemeClr val="bg1"/>
              </a:buClr>
              <a:buFont typeface="Symbol" panose="05050102010706020507" pitchFamily="18" charset="2"/>
              <a:buChar char=""/>
            </a:pPr>
            <a:r>
              <a:rPr lang="en-US" sz="3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MH issues develop slowly</a:t>
            </a:r>
            <a:endParaRPr lang="en-US" sz="3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6" descr="" title="">
            <a:extLst>
              <a:ext uri="{FF2B5EF4-FFF2-40B4-BE49-F238E27FC236}">
                <a16:creationId xmlns:a16="http://schemas.microsoft.com/office/drawing/2014/main" id="{DC025506-FD32-778E-CEA2-E640C57E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84" y="3327927"/>
            <a:ext cx="2644214" cy="16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642634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>
          <a:extLst>
            <a:ext uri="{FF2B5EF4-FFF2-40B4-BE49-F238E27FC236}">
              <a16:creationId xmlns:a16="http://schemas.microsoft.com/office/drawing/2014/main" id="{1B98AF33-175B-94EF-0673-F7C70D23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9486994D-58AC-0BBE-3D35-FAF9AECF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vs. system approach</a:t>
            </a:r>
            <a:b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Work-related systems</a:t>
            </a:r>
          </a:p>
        </p:txBody>
      </p:sp>
      <p:sp>
        <p:nvSpPr>
          <p:cNvPr id="2" name="Content Placeholder 2" descr="" title="">
            <a:extLst>
              <a:ext uri="{FF2B5EF4-FFF2-40B4-BE49-F238E27FC236}">
                <a16:creationId xmlns:a16="http://schemas.microsoft.com/office/drawing/2014/main" id="{B4E5A36F-4A75-4F19-DF11-894B54B8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45" y="1847019"/>
            <a:ext cx="4333483" cy="11002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 groups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 descr="" title="">
            <a:extLst>
              <a:ext uri="{FF2B5EF4-FFF2-40B4-BE49-F238E27FC236}">
                <a16:creationId xmlns:a16="http://schemas.microsoft.com/office/drawing/2014/main" id="{8D372377-1092-4C40-A6A8-5B5662C3E3A6}"/>
              </a:ext>
            </a:extLst>
          </p:cNvPr>
          <p:cNvSpPr txBox="1">
            <a:spLocks/>
          </p:cNvSpPr>
          <p:nvPr/>
        </p:nvSpPr>
        <p:spPr>
          <a:xfrm>
            <a:off x="5837482" y="5667578"/>
            <a:ext cx="5487806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groups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 descr="" title="">
            <a:extLst>
              <a:ext uri="{FF2B5EF4-FFF2-40B4-BE49-F238E27FC236}">
                <a16:creationId xmlns:a16="http://schemas.microsoft.com/office/drawing/2014/main" id="{BEE4A18B-D710-160E-9537-452D3C15CE62}"/>
              </a:ext>
            </a:extLst>
          </p:cNvPr>
          <p:cNvSpPr txBox="1">
            <a:spLocks/>
          </p:cNvSpPr>
          <p:nvPr/>
        </p:nvSpPr>
        <p:spPr>
          <a:xfrm>
            <a:off x="973201" y="5674059"/>
            <a:ext cx="4333483" cy="153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Committees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 descr="" title="">
            <a:extLst>
              <a:ext uri="{FF2B5EF4-FFF2-40B4-BE49-F238E27FC236}">
                <a16:creationId xmlns:a16="http://schemas.microsoft.com/office/drawing/2014/main" id="{B7B0F222-D26C-86C5-8CF8-B37BCBF552F6}"/>
              </a:ext>
            </a:extLst>
          </p:cNvPr>
          <p:cNvSpPr txBox="1">
            <a:spLocks/>
          </p:cNvSpPr>
          <p:nvPr/>
        </p:nvSpPr>
        <p:spPr>
          <a:xfrm>
            <a:off x="8448746" y="3615313"/>
            <a:ext cx="4333483" cy="123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teams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 descr="" title="">
            <a:extLst>
              <a:ext uri="{FF2B5EF4-FFF2-40B4-BE49-F238E27FC236}">
                <a16:creationId xmlns:a16="http://schemas.microsoft.com/office/drawing/2014/main" id="{EAD73AA4-E1C0-C3AA-3DF7-5A5A28E7EEED}"/>
              </a:ext>
            </a:extLst>
          </p:cNvPr>
          <p:cNvSpPr txBox="1">
            <a:spLocks/>
          </p:cNvSpPr>
          <p:nvPr/>
        </p:nvSpPr>
        <p:spPr>
          <a:xfrm>
            <a:off x="6391161" y="1895769"/>
            <a:ext cx="4599356" cy="1239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Colleagues &amp; friends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2" descr="" title="">
            <a:extLst>
              <a:ext uri="{FF2B5EF4-FFF2-40B4-BE49-F238E27FC236}">
                <a16:creationId xmlns:a16="http://schemas.microsoft.com/office/drawing/2014/main" id="{DD9DB602-E8B8-C070-787F-1911D15C179B}"/>
              </a:ext>
            </a:extLst>
          </p:cNvPr>
          <p:cNvSpPr txBox="1">
            <a:spLocks/>
          </p:cNvSpPr>
          <p:nvPr/>
        </p:nvSpPr>
        <p:spPr>
          <a:xfrm>
            <a:off x="-784152" y="3685163"/>
            <a:ext cx="4333483" cy="110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Mentors</a:t>
            </a: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365760">
              <a:buClr>
                <a:schemeClr val="bg1"/>
              </a:buClr>
              <a:buFont typeface="Calibri" panose="020F050202020403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Up-Down 11" descr="" title="">
            <a:extLst>
              <a:ext uri="{FF2B5EF4-FFF2-40B4-BE49-F238E27FC236}">
                <a16:creationId xmlns:a16="http://schemas.microsoft.com/office/drawing/2014/main" id="{F5A974D9-56E3-DA13-33BF-0C3E5935C660}"/>
              </a:ext>
            </a:extLst>
          </p:cNvPr>
          <p:cNvSpPr/>
          <p:nvPr/>
        </p:nvSpPr>
        <p:spPr>
          <a:xfrm rot="16200000">
            <a:off x="3482848" y="2954399"/>
            <a:ext cx="266213" cy="2246165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-Down 12" descr="" title="">
            <a:extLst>
              <a:ext uri="{FF2B5EF4-FFF2-40B4-BE49-F238E27FC236}">
                <a16:creationId xmlns:a16="http://schemas.microsoft.com/office/drawing/2014/main" id="{0793B580-CB04-A67C-EE0D-0184D74A5DE4}"/>
              </a:ext>
            </a:extLst>
          </p:cNvPr>
          <p:cNvSpPr/>
          <p:nvPr/>
        </p:nvSpPr>
        <p:spPr>
          <a:xfrm rot="14221976">
            <a:off x="4167632" y="4462655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-Down 13" descr="" title="">
            <a:extLst>
              <a:ext uri="{FF2B5EF4-FFF2-40B4-BE49-F238E27FC236}">
                <a16:creationId xmlns:a16="http://schemas.microsoft.com/office/drawing/2014/main" id="{8F923756-903F-0A37-9617-258D479B3BBA}"/>
              </a:ext>
            </a:extLst>
          </p:cNvPr>
          <p:cNvSpPr/>
          <p:nvPr/>
        </p:nvSpPr>
        <p:spPr>
          <a:xfrm rot="13953435">
            <a:off x="6822010" y="2305891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-Down 14" descr="" title="">
            <a:extLst>
              <a:ext uri="{FF2B5EF4-FFF2-40B4-BE49-F238E27FC236}">
                <a16:creationId xmlns:a16="http://schemas.microsoft.com/office/drawing/2014/main" id="{D662356E-7A99-532F-8B52-E8CD7B08D276}"/>
              </a:ext>
            </a:extLst>
          </p:cNvPr>
          <p:cNvSpPr/>
          <p:nvPr/>
        </p:nvSpPr>
        <p:spPr>
          <a:xfrm rot="7092922">
            <a:off x="7121149" y="4403962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-Down 15" descr="" title="">
            <a:extLst>
              <a:ext uri="{FF2B5EF4-FFF2-40B4-BE49-F238E27FC236}">
                <a16:creationId xmlns:a16="http://schemas.microsoft.com/office/drawing/2014/main" id="{DCD86CF9-3975-5CED-59DA-89673D35848B}"/>
              </a:ext>
            </a:extLst>
          </p:cNvPr>
          <p:cNvSpPr/>
          <p:nvPr/>
        </p:nvSpPr>
        <p:spPr>
          <a:xfrm rot="7337994">
            <a:off x="4164225" y="2269526"/>
            <a:ext cx="277212" cy="151855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-Down 16" descr="" title="">
            <a:extLst>
              <a:ext uri="{FF2B5EF4-FFF2-40B4-BE49-F238E27FC236}">
                <a16:creationId xmlns:a16="http://schemas.microsoft.com/office/drawing/2014/main" id="{0B781B28-F9B5-98C9-AFB0-09EABF48FE34}"/>
              </a:ext>
            </a:extLst>
          </p:cNvPr>
          <p:cNvSpPr/>
          <p:nvPr/>
        </p:nvSpPr>
        <p:spPr>
          <a:xfrm rot="16200000">
            <a:off x="7859325" y="2894208"/>
            <a:ext cx="277417" cy="2238309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" title="">
            <a:extLst>
              <a:ext uri="{FF2B5EF4-FFF2-40B4-BE49-F238E27FC236}">
                <a16:creationId xmlns:a16="http://schemas.microsoft.com/office/drawing/2014/main" id="{B4332392-E7A4-B519-8F86-47C5E8F8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54" y="3262174"/>
            <a:ext cx="1643215" cy="164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47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r="http://schemas.openxmlformats.org/officeDocument/2006/relationships" xmlns:thm15="http://schemas.microsoft.com/office/thememl/2012/main"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1900-01-01T05:00:00.0000000Z</dcterms:created>
  <dcterms:modified xsi:type="dcterms:W3CDTF">1900-01-01T05:00:00.0000000Z</dcterms:modified>
</coreProperties>
</file>