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3" r:id="rId3"/>
    <p:sldId id="257" r:id="rId4"/>
    <p:sldId id="268" r:id="rId5"/>
    <p:sldId id="272" r:id="rId6"/>
    <p:sldId id="260" r:id="rId7"/>
    <p:sldId id="274" r:id="rId8"/>
    <p:sldId id="267" r:id="rId9"/>
    <p:sldId id="270" r:id="rId10"/>
    <p:sldId id="264" r:id="rId11"/>
    <p:sldId id="265" r:id="rId12"/>
    <p:sldId id="269" r:id="rId13"/>
    <p:sldId id="262" r:id="rId14"/>
    <p:sldId id="263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32C"/>
    <a:srgbClr val="156082"/>
    <a:srgbClr val="E4E8EB"/>
    <a:srgbClr val="CCD3D8"/>
    <a:srgbClr val="D9CC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8"/>
    <p:restoredTop sz="94664"/>
  </p:normalViewPr>
  <p:slideViewPr>
    <p:cSldViewPr snapToGrid="0">
      <p:cViewPr>
        <p:scale>
          <a:sx n="107" d="100"/>
          <a:sy n="107" d="100"/>
        </p:scale>
        <p:origin x="36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8D01BC-40D6-4142-9474-AF2FA7511B18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242EA8-4456-A049-BFB8-B67ADF8E49D0}">
      <dgm:prSet phldrT="[Text]"/>
      <dgm:spPr>
        <a:solidFill>
          <a:schemeClr val="accent2">
            <a:lumMod val="20000"/>
            <a:lumOff val="80000"/>
          </a:schemeClr>
        </a:solidFill>
        <a:ln>
          <a:solidFill>
            <a:srgbClr val="0C132C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Asylum</a:t>
          </a:r>
        </a:p>
      </dgm:t>
    </dgm:pt>
    <dgm:pt modelId="{8AD1FC1E-2764-BB4F-AE9B-CAA85FDC5810}" type="parTrans" cxnId="{D05D4DA7-F35A-9843-9EB0-66082FE787DD}">
      <dgm:prSet/>
      <dgm:spPr/>
      <dgm:t>
        <a:bodyPr/>
        <a:lstStyle/>
        <a:p>
          <a:endParaRPr lang="en-US"/>
        </a:p>
      </dgm:t>
    </dgm:pt>
    <dgm:pt modelId="{CBF2FD3D-658D-3940-9D9A-6F597D37F6CD}" type="sibTrans" cxnId="{D05D4DA7-F35A-9843-9EB0-66082FE787DD}">
      <dgm:prSet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endParaRPr lang="en-US"/>
        </a:p>
      </dgm:t>
    </dgm:pt>
    <dgm:pt modelId="{FB1D064B-3E16-9B41-89A2-8D262C66D88E}">
      <dgm:prSet phldrT="[Text]"/>
      <dgm:spPr>
        <a:solidFill>
          <a:schemeClr val="accent2">
            <a:lumMod val="20000"/>
            <a:lumOff val="80000"/>
          </a:schemeClr>
        </a:solidFill>
        <a:ln>
          <a:solidFill>
            <a:srgbClr val="0C132C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Humanitarian Parole </a:t>
          </a:r>
        </a:p>
        <a:p>
          <a:r>
            <a:rPr lang="en-US" dirty="0">
              <a:solidFill>
                <a:schemeClr val="tx1"/>
              </a:solidFill>
            </a:rPr>
            <a:t>&amp; </a:t>
          </a:r>
        </a:p>
        <a:p>
          <a:r>
            <a:rPr lang="en-US" dirty="0">
              <a:solidFill>
                <a:schemeClr val="tx1"/>
              </a:solidFill>
            </a:rPr>
            <a:t>Temporary Protected Status</a:t>
          </a:r>
        </a:p>
      </dgm:t>
    </dgm:pt>
    <dgm:pt modelId="{6098392E-440F-514D-9DB0-5C07729D9327}" type="parTrans" cxnId="{13807536-90C2-2F4F-B6A0-97EDCD3B5284}">
      <dgm:prSet/>
      <dgm:spPr/>
      <dgm:t>
        <a:bodyPr/>
        <a:lstStyle/>
        <a:p>
          <a:endParaRPr lang="en-US"/>
        </a:p>
      </dgm:t>
    </dgm:pt>
    <dgm:pt modelId="{9E110BBD-C709-EF4F-A7B2-D125A707BE20}" type="sibTrans" cxnId="{13807536-90C2-2F4F-B6A0-97EDCD3B5284}">
      <dgm:prSet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endParaRPr lang="en-US"/>
        </a:p>
      </dgm:t>
    </dgm:pt>
    <dgm:pt modelId="{EC3484D4-6FCB-F940-826D-F3406A933DD3}">
      <dgm:prSet phldrT="[Text]"/>
      <dgm:spPr>
        <a:solidFill>
          <a:schemeClr val="accent2">
            <a:lumMod val="20000"/>
            <a:lumOff val="80000"/>
          </a:schemeClr>
        </a:solidFill>
        <a:ln>
          <a:solidFill>
            <a:srgbClr val="0C132C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Overseas Refugee Program</a:t>
          </a:r>
        </a:p>
      </dgm:t>
    </dgm:pt>
    <dgm:pt modelId="{C41A3F5D-A8AF-3D48-8A10-CCB58937D355}" type="parTrans" cxnId="{9A11E7D2-BB34-254F-AC0D-AC779047F261}">
      <dgm:prSet/>
      <dgm:spPr/>
      <dgm:t>
        <a:bodyPr/>
        <a:lstStyle/>
        <a:p>
          <a:endParaRPr lang="en-US"/>
        </a:p>
      </dgm:t>
    </dgm:pt>
    <dgm:pt modelId="{F7D9452E-EF2F-6E40-B41C-58D687760106}" type="sibTrans" cxnId="{9A11E7D2-BB34-254F-AC0D-AC779047F261}">
      <dgm:prSet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endParaRPr lang="en-US"/>
        </a:p>
      </dgm:t>
    </dgm:pt>
    <dgm:pt modelId="{4FE43B92-CCD9-AD47-8FFC-93AA9533ECE3}" type="pres">
      <dgm:prSet presAssocID="{8E8D01BC-40D6-4142-9474-AF2FA7511B18}" presName="Name0" presStyleCnt="0">
        <dgm:presLayoutVars>
          <dgm:dir/>
          <dgm:resizeHandles val="exact"/>
        </dgm:presLayoutVars>
      </dgm:prSet>
      <dgm:spPr/>
    </dgm:pt>
    <dgm:pt modelId="{49E5C996-9ACE-BD44-9745-6BA9A38297A1}" type="pres">
      <dgm:prSet presAssocID="{C0242EA8-4456-A049-BFB8-B67ADF8E49D0}" presName="node" presStyleLbl="node1" presStyleIdx="0" presStyleCnt="3" custScaleX="146385" custScaleY="187608" custRadScaleRad="99497" custRadScaleInc="-1360">
        <dgm:presLayoutVars>
          <dgm:bulletEnabled val="1"/>
        </dgm:presLayoutVars>
      </dgm:prSet>
      <dgm:spPr/>
    </dgm:pt>
    <dgm:pt modelId="{DDF3D2CA-9258-7044-ADFF-C9DC703A45B5}" type="pres">
      <dgm:prSet presAssocID="{CBF2FD3D-658D-3940-9D9A-6F597D37F6CD}" presName="sibTrans" presStyleLbl="sibTrans2D1" presStyleIdx="0" presStyleCnt="3"/>
      <dgm:spPr/>
    </dgm:pt>
    <dgm:pt modelId="{BFD03007-BC0B-1D45-AC20-7DDEF4DB1E09}" type="pres">
      <dgm:prSet presAssocID="{CBF2FD3D-658D-3940-9D9A-6F597D37F6CD}" presName="connectorText" presStyleLbl="sibTrans2D1" presStyleIdx="0" presStyleCnt="3"/>
      <dgm:spPr/>
    </dgm:pt>
    <dgm:pt modelId="{ACBDF27E-1C4F-244A-B090-0F1BFFC29FE9}" type="pres">
      <dgm:prSet presAssocID="{FB1D064B-3E16-9B41-89A2-8D262C66D88E}" presName="node" presStyleLbl="node1" presStyleIdx="1" presStyleCnt="3" custScaleX="146385" custScaleY="187608" custRadScaleRad="127056" custRadScaleInc="-10820">
        <dgm:presLayoutVars>
          <dgm:bulletEnabled val="1"/>
        </dgm:presLayoutVars>
      </dgm:prSet>
      <dgm:spPr/>
    </dgm:pt>
    <dgm:pt modelId="{D4213D42-1E84-7C40-B425-C71033932230}" type="pres">
      <dgm:prSet presAssocID="{9E110BBD-C709-EF4F-A7B2-D125A707BE20}" presName="sibTrans" presStyleLbl="sibTrans2D1" presStyleIdx="1" presStyleCnt="3"/>
      <dgm:spPr/>
    </dgm:pt>
    <dgm:pt modelId="{3075BCC2-F000-3840-9004-8F8549C26966}" type="pres">
      <dgm:prSet presAssocID="{9E110BBD-C709-EF4F-A7B2-D125A707BE20}" presName="connectorText" presStyleLbl="sibTrans2D1" presStyleIdx="1" presStyleCnt="3"/>
      <dgm:spPr/>
    </dgm:pt>
    <dgm:pt modelId="{C545AECC-8A6D-C84A-BCB7-508FE9BBA59A}" type="pres">
      <dgm:prSet presAssocID="{EC3484D4-6FCB-F940-826D-F3406A933DD3}" presName="node" presStyleLbl="node1" presStyleIdx="2" presStyleCnt="3" custScaleX="146385" custScaleY="187608" custRadScaleRad="125465" custRadScaleInc="9726">
        <dgm:presLayoutVars>
          <dgm:bulletEnabled val="1"/>
        </dgm:presLayoutVars>
      </dgm:prSet>
      <dgm:spPr/>
    </dgm:pt>
    <dgm:pt modelId="{E91DCD24-3CE5-BF46-8021-91C20C24BF1C}" type="pres">
      <dgm:prSet presAssocID="{F7D9452E-EF2F-6E40-B41C-58D687760106}" presName="sibTrans" presStyleLbl="sibTrans2D1" presStyleIdx="2" presStyleCnt="3"/>
      <dgm:spPr/>
    </dgm:pt>
    <dgm:pt modelId="{AD7A9F83-C1DA-604B-9B5E-B9C74A99C34E}" type="pres">
      <dgm:prSet presAssocID="{F7D9452E-EF2F-6E40-B41C-58D687760106}" presName="connectorText" presStyleLbl="sibTrans2D1" presStyleIdx="2" presStyleCnt="3"/>
      <dgm:spPr/>
    </dgm:pt>
  </dgm:ptLst>
  <dgm:cxnLst>
    <dgm:cxn modelId="{0223631A-9731-6A45-98AA-5A7F5D9F8376}" type="presOf" srcId="{CBF2FD3D-658D-3940-9D9A-6F597D37F6CD}" destId="{DDF3D2CA-9258-7044-ADFF-C9DC703A45B5}" srcOrd="0" destOrd="0" presId="urn:microsoft.com/office/officeart/2005/8/layout/cycle7"/>
    <dgm:cxn modelId="{BF96A329-6C37-F341-ACFA-A718DEE05E48}" type="presOf" srcId="{9E110BBD-C709-EF4F-A7B2-D125A707BE20}" destId="{D4213D42-1E84-7C40-B425-C71033932230}" srcOrd="0" destOrd="0" presId="urn:microsoft.com/office/officeart/2005/8/layout/cycle7"/>
    <dgm:cxn modelId="{39958833-F9E8-574A-B3EE-CC6EF49DF084}" type="presOf" srcId="{9E110BBD-C709-EF4F-A7B2-D125A707BE20}" destId="{3075BCC2-F000-3840-9004-8F8549C26966}" srcOrd="1" destOrd="0" presId="urn:microsoft.com/office/officeart/2005/8/layout/cycle7"/>
    <dgm:cxn modelId="{13807536-90C2-2F4F-B6A0-97EDCD3B5284}" srcId="{8E8D01BC-40D6-4142-9474-AF2FA7511B18}" destId="{FB1D064B-3E16-9B41-89A2-8D262C66D88E}" srcOrd="1" destOrd="0" parTransId="{6098392E-440F-514D-9DB0-5C07729D9327}" sibTransId="{9E110BBD-C709-EF4F-A7B2-D125A707BE20}"/>
    <dgm:cxn modelId="{CA456F38-5365-DB42-A665-DBDE50949547}" type="presOf" srcId="{EC3484D4-6FCB-F940-826D-F3406A933DD3}" destId="{C545AECC-8A6D-C84A-BCB7-508FE9BBA59A}" srcOrd="0" destOrd="0" presId="urn:microsoft.com/office/officeart/2005/8/layout/cycle7"/>
    <dgm:cxn modelId="{2889D591-1652-DD41-B429-4FD58C2E95FB}" type="presOf" srcId="{8E8D01BC-40D6-4142-9474-AF2FA7511B18}" destId="{4FE43B92-CCD9-AD47-8FFC-93AA9533ECE3}" srcOrd="0" destOrd="0" presId="urn:microsoft.com/office/officeart/2005/8/layout/cycle7"/>
    <dgm:cxn modelId="{A59BDE92-4910-7B4B-8B13-76CDFE41DE85}" type="presOf" srcId="{FB1D064B-3E16-9B41-89A2-8D262C66D88E}" destId="{ACBDF27E-1C4F-244A-B090-0F1BFFC29FE9}" srcOrd="0" destOrd="0" presId="urn:microsoft.com/office/officeart/2005/8/layout/cycle7"/>
    <dgm:cxn modelId="{D05D4DA7-F35A-9843-9EB0-66082FE787DD}" srcId="{8E8D01BC-40D6-4142-9474-AF2FA7511B18}" destId="{C0242EA8-4456-A049-BFB8-B67ADF8E49D0}" srcOrd="0" destOrd="0" parTransId="{8AD1FC1E-2764-BB4F-AE9B-CAA85FDC5810}" sibTransId="{CBF2FD3D-658D-3940-9D9A-6F597D37F6CD}"/>
    <dgm:cxn modelId="{A4F675AD-FCF3-BA4D-8294-61224BB04846}" type="presOf" srcId="{F7D9452E-EF2F-6E40-B41C-58D687760106}" destId="{AD7A9F83-C1DA-604B-9B5E-B9C74A99C34E}" srcOrd="1" destOrd="0" presId="urn:microsoft.com/office/officeart/2005/8/layout/cycle7"/>
    <dgm:cxn modelId="{D6BCFAC7-ED5C-9D44-9985-79D8FB6B4097}" type="presOf" srcId="{F7D9452E-EF2F-6E40-B41C-58D687760106}" destId="{E91DCD24-3CE5-BF46-8021-91C20C24BF1C}" srcOrd="0" destOrd="0" presId="urn:microsoft.com/office/officeart/2005/8/layout/cycle7"/>
    <dgm:cxn modelId="{F4B842CC-3AA5-1847-91B1-023984E3F3DE}" type="presOf" srcId="{CBF2FD3D-658D-3940-9D9A-6F597D37F6CD}" destId="{BFD03007-BC0B-1D45-AC20-7DDEF4DB1E09}" srcOrd="1" destOrd="0" presId="urn:microsoft.com/office/officeart/2005/8/layout/cycle7"/>
    <dgm:cxn modelId="{9A11E7D2-BB34-254F-AC0D-AC779047F261}" srcId="{8E8D01BC-40D6-4142-9474-AF2FA7511B18}" destId="{EC3484D4-6FCB-F940-826D-F3406A933DD3}" srcOrd="2" destOrd="0" parTransId="{C41A3F5D-A8AF-3D48-8A10-CCB58937D355}" sibTransId="{F7D9452E-EF2F-6E40-B41C-58D687760106}"/>
    <dgm:cxn modelId="{7FFD58E9-0D70-B24F-8B46-A6ADC3CD592D}" type="presOf" srcId="{C0242EA8-4456-A049-BFB8-B67ADF8E49D0}" destId="{49E5C996-9ACE-BD44-9745-6BA9A38297A1}" srcOrd="0" destOrd="0" presId="urn:microsoft.com/office/officeart/2005/8/layout/cycle7"/>
    <dgm:cxn modelId="{586667B6-0BD6-F149-98FC-B13F7FFA7E5E}" type="presParOf" srcId="{4FE43B92-CCD9-AD47-8FFC-93AA9533ECE3}" destId="{49E5C996-9ACE-BD44-9745-6BA9A38297A1}" srcOrd="0" destOrd="0" presId="urn:microsoft.com/office/officeart/2005/8/layout/cycle7"/>
    <dgm:cxn modelId="{16D37227-C454-2C40-B7FA-FB2AA41799D9}" type="presParOf" srcId="{4FE43B92-CCD9-AD47-8FFC-93AA9533ECE3}" destId="{DDF3D2CA-9258-7044-ADFF-C9DC703A45B5}" srcOrd="1" destOrd="0" presId="urn:microsoft.com/office/officeart/2005/8/layout/cycle7"/>
    <dgm:cxn modelId="{BB5BAFF9-1C9B-8B44-9B22-1A539256786B}" type="presParOf" srcId="{DDF3D2CA-9258-7044-ADFF-C9DC703A45B5}" destId="{BFD03007-BC0B-1D45-AC20-7DDEF4DB1E09}" srcOrd="0" destOrd="0" presId="urn:microsoft.com/office/officeart/2005/8/layout/cycle7"/>
    <dgm:cxn modelId="{487ACFCA-F216-CA45-A01D-24CAEC9D0C99}" type="presParOf" srcId="{4FE43B92-CCD9-AD47-8FFC-93AA9533ECE3}" destId="{ACBDF27E-1C4F-244A-B090-0F1BFFC29FE9}" srcOrd="2" destOrd="0" presId="urn:microsoft.com/office/officeart/2005/8/layout/cycle7"/>
    <dgm:cxn modelId="{E7013084-FEC7-6349-BC24-9211132CEF71}" type="presParOf" srcId="{4FE43B92-CCD9-AD47-8FFC-93AA9533ECE3}" destId="{D4213D42-1E84-7C40-B425-C71033932230}" srcOrd="3" destOrd="0" presId="urn:microsoft.com/office/officeart/2005/8/layout/cycle7"/>
    <dgm:cxn modelId="{1004EEB6-FDC8-2F4B-9E32-D23095FD86CF}" type="presParOf" srcId="{D4213D42-1E84-7C40-B425-C71033932230}" destId="{3075BCC2-F000-3840-9004-8F8549C26966}" srcOrd="0" destOrd="0" presId="urn:microsoft.com/office/officeart/2005/8/layout/cycle7"/>
    <dgm:cxn modelId="{949B6435-16C2-AE44-9712-879CB9C04CD6}" type="presParOf" srcId="{4FE43B92-CCD9-AD47-8FFC-93AA9533ECE3}" destId="{C545AECC-8A6D-C84A-BCB7-508FE9BBA59A}" srcOrd="4" destOrd="0" presId="urn:microsoft.com/office/officeart/2005/8/layout/cycle7"/>
    <dgm:cxn modelId="{E52BA2CF-0144-C94C-82E3-25D1A7CE9425}" type="presParOf" srcId="{4FE43B92-CCD9-AD47-8FFC-93AA9533ECE3}" destId="{E91DCD24-3CE5-BF46-8021-91C20C24BF1C}" srcOrd="5" destOrd="0" presId="urn:microsoft.com/office/officeart/2005/8/layout/cycle7"/>
    <dgm:cxn modelId="{493B8711-F281-664C-9A3F-D5D235ED71F5}" type="presParOf" srcId="{E91DCD24-3CE5-BF46-8021-91C20C24BF1C}" destId="{AD7A9F83-C1DA-604B-9B5E-B9C74A99C34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3A2535-68CC-BD48-96B9-77265B35F70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71E90A1-9823-E740-B880-DCA46C8B88D8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pPr algn="ctr"/>
          <a:r>
            <a:rPr lang="en-US" b="0" i="0" dirty="0"/>
            <a:t>Federal</a:t>
          </a:r>
          <a:endParaRPr lang="en-US" dirty="0"/>
        </a:p>
      </dgm:t>
    </dgm:pt>
    <dgm:pt modelId="{B5E7924D-2261-D34F-A824-95E3D0486E8E}" type="parTrans" cxnId="{AC9984F0-B75E-D24B-BD4B-00C4AC6D9214}">
      <dgm:prSet/>
      <dgm:spPr/>
      <dgm:t>
        <a:bodyPr/>
        <a:lstStyle/>
        <a:p>
          <a:endParaRPr lang="en-US"/>
        </a:p>
      </dgm:t>
    </dgm:pt>
    <dgm:pt modelId="{AC4C3897-DB12-BB4C-AD25-0FD4EB2C616D}" type="sibTrans" cxnId="{AC9984F0-B75E-D24B-BD4B-00C4AC6D9214}">
      <dgm:prSet/>
      <dgm:spPr/>
      <dgm:t>
        <a:bodyPr/>
        <a:lstStyle/>
        <a:p>
          <a:endParaRPr lang="en-US"/>
        </a:p>
      </dgm:t>
    </dgm:pt>
    <dgm:pt modelId="{9A997669-D810-8B43-8E4B-13D3A6E826BF}" type="pres">
      <dgm:prSet presAssocID="{733A2535-68CC-BD48-96B9-77265B35F707}" presName="linear" presStyleCnt="0">
        <dgm:presLayoutVars>
          <dgm:animLvl val="lvl"/>
          <dgm:resizeHandles val="exact"/>
        </dgm:presLayoutVars>
      </dgm:prSet>
      <dgm:spPr/>
    </dgm:pt>
    <dgm:pt modelId="{F36A9CE2-5910-9D4C-9E65-2B9109C76274}" type="pres">
      <dgm:prSet presAssocID="{671E90A1-9823-E740-B880-DCA46C8B88D8}" presName="parentText" presStyleLbl="node1" presStyleIdx="0" presStyleCnt="1" custLinFactNeighborX="-3363" custLinFactNeighborY="-2627">
        <dgm:presLayoutVars>
          <dgm:chMax val="0"/>
          <dgm:bulletEnabled val="1"/>
        </dgm:presLayoutVars>
      </dgm:prSet>
      <dgm:spPr/>
    </dgm:pt>
  </dgm:ptLst>
  <dgm:cxnLst>
    <dgm:cxn modelId="{E0E9D016-937E-0444-976D-EA46CE059058}" type="presOf" srcId="{733A2535-68CC-BD48-96B9-77265B35F707}" destId="{9A997669-D810-8B43-8E4B-13D3A6E826BF}" srcOrd="0" destOrd="0" presId="urn:microsoft.com/office/officeart/2005/8/layout/vList2"/>
    <dgm:cxn modelId="{274E1737-BEFC-184D-B0E6-080DBC186B49}" type="presOf" srcId="{671E90A1-9823-E740-B880-DCA46C8B88D8}" destId="{F36A9CE2-5910-9D4C-9E65-2B9109C76274}" srcOrd="0" destOrd="0" presId="urn:microsoft.com/office/officeart/2005/8/layout/vList2"/>
    <dgm:cxn modelId="{AC9984F0-B75E-D24B-BD4B-00C4AC6D9214}" srcId="{733A2535-68CC-BD48-96B9-77265B35F707}" destId="{671E90A1-9823-E740-B880-DCA46C8B88D8}" srcOrd="0" destOrd="0" parTransId="{B5E7924D-2261-D34F-A824-95E3D0486E8E}" sibTransId="{AC4C3897-DB12-BB4C-AD25-0FD4EB2C616D}"/>
    <dgm:cxn modelId="{6A872C0E-4757-9C4E-9315-BCB806DF8FA1}" type="presParOf" srcId="{9A997669-D810-8B43-8E4B-13D3A6E826BF}" destId="{F36A9CE2-5910-9D4C-9E65-2B9109C762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FA0AAD-05DF-6E46-89CB-F9CFEBF31E6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95FC9F9-2D2E-4941-813E-A805A3750C01}">
      <dgm:prSet/>
      <dgm:spPr>
        <a:solidFill>
          <a:schemeClr val="tx2">
            <a:lumMod val="50000"/>
            <a:lumOff val="50000"/>
          </a:schemeClr>
        </a:solidFill>
      </dgm:spPr>
      <dgm:t>
        <a:bodyPr/>
        <a:lstStyle/>
        <a:p>
          <a:pPr algn="ctr"/>
          <a:r>
            <a:rPr lang="en-US" b="0" i="0"/>
            <a:t>State / Local</a:t>
          </a:r>
          <a:endParaRPr lang="en-US"/>
        </a:p>
      </dgm:t>
    </dgm:pt>
    <dgm:pt modelId="{60F4EC99-0FFF-F647-8430-57A849D04DA6}" type="parTrans" cxnId="{9BB7AB77-E46E-944E-BCF9-495A284D7B4A}">
      <dgm:prSet/>
      <dgm:spPr/>
      <dgm:t>
        <a:bodyPr/>
        <a:lstStyle/>
        <a:p>
          <a:endParaRPr lang="en-US"/>
        </a:p>
      </dgm:t>
    </dgm:pt>
    <dgm:pt modelId="{B532C9BE-2A9D-8641-83F8-274815D0172B}" type="sibTrans" cxnId="{9BB7AB77-E46E-944E-BCF9-495A284D7B4A}">
      <dgm:prSet/>
      <dgm:spPr/>
      <dgm:t>
        <a:bodyPr/>
        <a:lstStyle/>
        <a:p>
          <a:endParaRPr lang="en-US"/>
        </a:p>
      </dgm:t>
    </dgm:pt>
    <dgm:pt modelId="{1BB4AF72-B41D-2C4C-8A8A-90A07A22205F}" type="pres">
      <dgm:prSet presAssocID="{F8FA0AAD-05DF-6E46-89CB-F9CFEBF31E61}" presName="linear" presStyleCnt="0">
        <dgm:presLayoutVars>
          <dgm:animLvl val="lvl"/>
          <dgm:resizeHandles val="exact"/>
        </dgm:presLayoutVars>
      </dgm:prSet>
      <dgm:spPr/>
    </dgm:pt>
    <dgm:pt modelId="{A78CFCAA-40F3-A142-982C-4228959209E3}" type="pres">
      <dgm:prSet presAssocID="{495FC9F9-2D2E-4941-813E-A805A3750C0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BB7AB77-E46E-944E-BCF9-495A284D7B4A}" srcId="{F8FA0AAD-05DF-6E46-89CB-F9CFEBF31E61}" destId="{495FC9F9-2D2E-4941-813E-A805A3750C01}" srcOrd="0" destOrd="0" parTransId="{60F4EC99-0FFF-F647-8430-57A849D04DA6}" sibTransId="{B532C9BE-2A9D-8641-83F8-274815D0172B}"/>
    <dgm:cxn modelId="{094E9A91-367B-BA4E-A392-9938C3614E65}" type="presOf" srcId="{495FC9F9-2D2E-4941-813E-A805A3750C01}" destId="{A78CFCAA-40F3-A142-982C-4228959209E3}" srcOrd="0" destOrd="0" presId="urn:microsoft.com/office/officeart/2005/8/layout/vList2"/>
    <dgm:cxn modelId="{DD477AC3-7032-1D4E-A1B1-FFE77BD360E1}" type="presOf" srcId="{F8FA0AAD-05DF-6E46-89CB-F9CFEBF31E61}" destId="{1BB4AF72-B41D-2C4C-8A8A-90A07A22205F}" srcOrd="0" destOrd="0" presId="urn:microsoft.com/office/officeart/2005/8/layout/vList2"/>
    <dgm:cxn modelId="{96CF4EF3-7249-3144-9D10-C66A5DA0CA92}" type="presParOf" srcId="{1BB4AF72-B41D-2C4C-8A8A-90A07A22205F}" destId="{A78CFCAA-40F3-A142-982C-4228959209E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5C996-9ACE-BD44-9745-6BA9A38297A1}">
      <dsp:nvSpPr>
        <dsp:cNvPr id="0" name=""/>
        <dsp:cNvSpPr/>
      </dsp:nvSpPr>
      <dsp:spPr>
        <a:xfrm>
          <a:off x="2371831" y="-452140"/>
          <a:ext cx="3091289" cy="198090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rgbClr val="0C132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Asylum</a:t>
          </a:r>
        </a:p>
      </dsp:txBody>
      <dsp:txXfrm>
        <a:off x="2429850" y="-394121"/>
        <a:ext cx="2975251" cy="1864870"/>
      </dsp:txXfrm>
    </dsp:sp>
    <dsp:sp modelId="{DDF3D2CA-9258-7044-ADFF-C9DC703A45B5}">
      <dsp:nvSpPr>
        <dsp:cNvPr id="0" name=""/>
        <dsp:cNvSpPr/>
      </dsp:nvSpPr>
      <dsp:spPr>
        <a:xfrm rot="3103839">
          <a:off x="4588182" y="1860705"/>
          <a:ext cx="1036555" cy="369556"/>
        </a:xfrm>
        <a:prstGeom prst="leftRightArrow">
          <a:avLst>
            <a:gd name="adj1" fmla="val 60000"/>
            <a:gd name="adj2" fmla="val 50000"/>
          </a:avLst>
        </a:prstGeom>
        <a:solidFill>
          <a:schemeClr val="tx2">
            <a:lumMod val="10000"/>
            <a:lumOff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699049" y="1934616"/>
        <a:ext cx="814821" cy="221734"/>
      </dsp:txXfrm>
    </dsp:sp>
    <dsp:sp modelId="{ACBDF27E-1C4F-244A-B090-0F1BFFC29FE9}">
      <dsp:nvSpPr>
        <dsp:cNvPr id="0" name=""/>
        <dsp:cNvSpPr/>
      </dsp:nvSpPr>
      <dsp:spPr>
        <a:xfrm>
          <a:off x="4749797" y="2562199"/>
          <a:ext cx="3091289" cy="198090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rgbClr val="0C132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Humanitarian Parole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&amp;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Temporary Protected Status</a:t>
          </a:r>
        </a:p>
      </dsp:txBody>
      <dsp:txXfrm>
        <a:off x="4807816" y="2620218"/>
        <a:ext cx="2975251" cy="1864870"/>
      </dsp:txXfrm>
    </dsp:sp>
    <dsp:sp modelId="{D4213D42-1E84-7C40-B425-C71033932230}">
      <dsp:nvSpPr>
        <dsp:cNvPr id="0" name=""/>
        <dsp:cNvSpPr/>
      </dsp:nvSpPr>
      <dsp:spPr>
        <a:xfrm rot="10800000">
          <a:off x="3448338" y="3367875"/>
          <a:ext cx="1036555" cy="369556"/>
        </a:xfrm>
        <a:prstGeom prst="leftRightArrow">
          <a:avLst>
            <a:gd name="adj1" fmla="val 60000"/>
            <a:gd name="adj2" fmla="val 50000"/>
          </a:avLst>
        </a:prstGeom>
        <a:solidFill>
          <a:schemeClr val="tx2">
            <a:lumMod val="10000"/>
            <a:lumOff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559205" y="3441786"/>
        <a:ext cx="814821" cy="221734"/>
      </dsp:txXfrm>
    </dsp:sp>
    <dsp:sp modelId="{C545AECC-8A6D-C84A-BCB7-508FE9BBA59A}">
      <dsp:nvSpPr>
        <dsp:cNvPr id="0" name=""/>
        <dsp:cNvSpPr/>
      </dsp:nvSpPr>
      <dsp:spPr>
        <a:xfrm>
          <a:off x="92143" y="2562199"/>
          <a:ext cx="3091289" cy="198090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rgbClr val="0C132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Overseas Refugee Program</a:t>
          </a:r>
        </a:p>
      </dsp:txBody>
      <dsp:txXfrm>
        <a:off x="150162" y="2620218"/>
        <a:ext cx="2975251" cy="1864870"/>
      </dsp:txXfrm>
    </dsp:sp>
    <dsp:sp modelId="{E91DCD24-3CE5-BF46-8021-91C20C24BF1C}">
      <dsp:nvSpPr>
        <dsp:cNvPr id="0" name=""/>
        <dsp:cNvSpPr/>
      </dsp:nvSpPr>
      <dsp:spPr>
        <a:xfrm rot="18425971">
          <a:off x="2259355" y="1860705"/>
          <a:ext cx="1036555" cy="369556"/>
        </a:xfrm>
        <a:prstGeom prst="leftRightArrow">
          <a:avLst>
            <a:gd name="adj1" fmla="val 60000"/>
            <a:gd name="adj2" fmla="val 50000"/>
          </a:avLst>
        </a:prstGeom>
        <a:solidFill>
          <a:schemeClr val="tx2">
            <a:lumMod val="10000"/>
            <a:lumOff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370222" y="1934616"/>
        <a:ext cx="814821" cy="2217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A9CE2-5910-9D4C-9E65-2B9109C76274}">
      <dsp:nvSpPr>
        <dsp:cNvPr id="0" name=""/>
        <dsp:cNvSpPr/>
      </dsp:nvSpPr>
      <dsp:spPr>
        <a:xfrm>
          <a:off x="0" y="0"/>
          <a:ext cx="2925642" cy="663389"/>
        </a:xfrm>
        <a:prstGeom prst="roundRect">
          <a:avLst/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 dirty="0"/>
            <a:t>Federal</a:t>
          </a:r>
          <a:endParaRPr lang="en-US" sz="2700" kern="1200" dirty="0"/>
        </a:p>
      </dsp:txBody>
      <dsp:txXfrm>
        <a:off x="32384" y="32384"/>
        <a:ext cx="2860874" cy="5986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8CFCAA-40F3-A142-982C-4228959209E3}">
      <dsp:nvSpPr>
        <dsp:cNvPr id="0" name=""/>
        <dsp:cNvSpPr/>
      </dsp:nvSpPr>
      <dsp:spPr>
        <a:xfrm>
          <a:off x="0" y="7389"/>
          <a:ext cx="2861210" cy="663389"/>
        </a:xfrm>
        <a:prstGeom prst="roundRect">
          <a:avLst/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State / Local</a:t>
          </a:r>
          <a:endParaRPr lang="en-US" sz="2700" kern="1200"/>
        </a:p>
      </dsp:txBody>
      <dsp:txXfrm>
        <a:off x="32384" y="39773"/>
        <a:ext cx="2796442" cy="598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D6405-4E63-2B48-AC74-5A828FFA8543}" type="datetimeFigureOut">
              <a:rPr lang="en-US" smtClean="0"/>
              <a:t>2/3/25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DFA8D-221A-DC46-BBD6-5EA093120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7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DFA8D-221A-DC46-BBD6-5EA0931208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3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9F85C-FC28-42F6-C44F-7C2F355C6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5E426-5260-5DAD-EBA4-DCF2BC694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2AB6F-756A-B434-0301-3DACC3026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974-13BD-F84F-B9FB-8D77050A9AC9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3772C-B0C5-B675-7B53-62137FA1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597C1-C30F-5DF9-EF43-FED786E0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0F10-C919-AA42-98BD-2C292DAA0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3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CF7B7-CB51-66B9-6ACA-944143C0F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4280E-4BAD-654B-7390-60015DF0C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F0776-924D-F8B0-C15C-3D334D51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974-13BD-F84F-B9FB-8D77050A9AC9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C8185-E727-F65E-70D0-FC9613D3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89DE9-194C-612E-B794-5CDAB8E4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0F10-C919-AA42-98BD-2C292DAA0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3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AF38FC-3A4A-05F4-7325-57ED46C861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F75E02-20D5-3C30-18E8-3F7ABD88A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6CEE5-95C0-8B4A-2981-B246ACE67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974-13BD-F84F-B9FB-8D77050A9AC9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1B02-F573-6974-3C34-3CBF19EC4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9DBAC-2F76-2E3E-9125-C50E4936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0F10-C919-AA42-98BD-2C292DAA0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2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A920-551A-D069-75A7-75C284A5F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33FFF-B310-BB1E-D680-48DDC2645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FEA5D-0358-4C39-400C-4E926CF70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974-13BD-F84F-B9FB-8D77050A9AC9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7F783-5BA2-7456-3545-C842F196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8332F-5D36-CE59-4B67-AA2A67436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0F10-C919-AA42-98BD-2C292DAA0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5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C8FB8-568A-BDA0-6142-8C8606667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297BB-D056-AB0E-C3EF-E75C29BC0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4D4C1-964C-0E45-51BF-C11E89A3B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974-13BD-F84F-B9FB-8D77050A9AC9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D1856-12BD-C555-E45A-6A1D3FFA5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17754-20E2-8E85-D59B-F01AE5D20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0F10-C919-AA42-98BD-2C292DAA0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9CC9-0EBE-A538-5AC0-B89B2A06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A375A-2FDF-3C2E-70C7-AEF8D8223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5749C4-9657-2C3A-9A01-BADC9AC1C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B3DAE-2E4A-9FEE-DE71-2AC8459C0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974-13BD-F84F-B9FB-8D77050A9AC9}" type="datetimeFigureOut">
              <a:rPr lang="en-US" smtClean="0"/>
              <a:t>2/3/25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533E7-B371-C7EE-0685-88C390CA5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7AEA1-61B8-03CB-5930-36E61534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0F10-C919-AA42-98BD-2C292DAA0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2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17F3A-CF5B-9979-20D6-DAE2190DD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B1F89-5B3E-9CF2-BA19-B043AA450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9DAE93-7531-729B-9180-0DCC43D20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448EFB-FB71-D313-E243-EFC2330286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5061F4-1E54-D38F-C338-F6212E31BA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63796A-793B-5F10-F1FA-0058C744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974-13BD-F84F-B9FB-8D77050A9AC9}" type="datetimeFigureOut">
              <a:rPr lang="en-US" smtClean="0"/>
              <a:t>2/3/25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BFAC89-C7EF-C503-234A-568B83DA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DA21E-AF7E-9642-F516-9381815BB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0F10-C919-AA42-98BD-2C292DAA0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29770-8F5B-60F6-5A14-DCA5611F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9AC44-5513-1DD7-4753-814DD255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974-13BD-F84F-B9FB-8D77050A9AC9}" type="datetimeFigureOut">
              <a:rPr lang="en-US" smtClean="0"/>
              <a:t>2/3/25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5CDB0-9F35-BCE5-D704-D2FF2C0F2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2BE29-DB3B-8D51-EDCD-968267FB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0F10-C919-AA42-98BD-2C292DAA0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87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1CA5F-0881-E21D-F50D-2356F871C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974-13BD-F84F-B9FB-8D77050A9AC9}" type="datetimeFigureOut">
              <a:rPr lang="en-US" smtClean="0"/>
              <a:t>2/3/25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3257B6-6CBA-0724-7881-FA0D90BE8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B9E47-3284-3ADA-B617-AEA310395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0F10-C919-AA42-98BD-2C292DAA0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2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DBBB-96FC-89A7-F04C-F6B20E8E9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954EA-ECD5-AB0E-6C21-384FAD92B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0D868-2718-3060-5E39-F5425AD0C4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5F351-99A9-E471-FF33-2690614FC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974-13BD-F84F-B9FB-8D77050A9AC9}" type="datetimeFigureOut">
              <a:rPr lang="en-US" smtClean="0"/>
              <a:t>2/3/25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2D485-F6F1-6BBF-B7B1-14F283DE5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C3683-9C88-19E5-5045-B85CF319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0F10-C919-AA42-98BD-2C292DAA0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2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6AC23-9EE8-0315-D14B-F611A6C4D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E95EF-F2C8-C4B7-5762-81ACA8146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16DA7-5D5F-EC6C-8197-110AFA43E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3D885B-D961-A444-0267-C52CBDE0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3E974-13BD-F84F-B9FB-8D77050A9AC9}" type="datetimeFigureOut">
              <a:rPr lang="en-US" smtClean="0"/>
              <a:t>2/3/25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C5D60-2CD1-7F46-B181-EE1FE8323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84AC4-638D-25BC-016E-E4483E71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0F10-C919-AA42-98BD-2C292DAA0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8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AAD40-ED05-8433-FFA5-19A2D8AF8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050BE-4EB3-1EF9-529E-5AC100E22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3458F-54AE-44B3-E389-7B679FA1B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C3E974-13BD-F84F-B9FB-8D77050A9AC9}" type="datetimeFigureOut">
              <a:rPr lang="en-US" smtClean="0"/>
              <a:t>2/3/25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8F8B3-94EB-258E-86FB-976B53AED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73390-BA7B-9487-9060-2408666D5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FB0F10-C919-AA42-98BD-2C292DAA0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5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B38D44-24E0-E124-60B5-AFE4B4F63358}"/>
              </a:ext>
            </a:extLst>
          </p:cNvPr>
          <p:cNvSpPr txBox="1"/>
          <p:nvPr/>
        </p:nvSpPr>
        <p:spPr>
          <a:xfrm>
            <a:off x="-5439106" y="-572983"/>
            <a:ext cx="4832040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2F2F2"/>
                </a:solidFill>
                <a:effectLst/>
                <a:latin typeface="__nvidiaSansFont_d06c34"/>
              </a:rPr>
              <a:t>generate a word cloud with the following phrases. keep the phrases intact and oriented left to right. But vary their fonts and size and arrange them all around a landscape page for a </a:t>
            </a:r>
            <a:r>
              <a:rPr lang="en-US" b="0" i="0" dirty="0" err="1">
                <a:solidFill>
                  <a:srgbClr val="F2F2F2"/>
                </a:solidFill>
                <a:effectLst/>
                <a:latin typeface="__nvidiaSansFont_d06c34"/>
              </a:rPr>
              <a:t>powerpoint</a:t>
            </a:r>
            <a:r>
              <a:rPr lang="en-US" b="0" i="0" dirty="0">
                <a:solidFill>
                  <a:srgbClr val="F2F2F2"/>
                </a:solidFill>
                <a:effectLst/>
                <a:latin typeface="__nvidiaSansFont_d06c34"/>
              </a:rPr>
              <a:t> slide.</a:t>
            </a:r>
            <a:endParaRPr lang="en-US" dirty="0"/>
          </a:p>
          <a:p>
            <a:endParaRPr lang="en-US" dirty="0"/>
          </a:p>
          <a:p>
            <a:r>
              <a:rPr lang="en-US" dirty="0"/>
              <a:t>National Emergency Declaration</a:t>
            </a:r>
          </a:p>
          <a:p>
            <a:r>
              <a:rPr lang="en-US" dirty="0"/>
              <a:t>Proposed Insurrection Act Invocation</a:t>
            </a:r>
          </a:p>
          <a:p>
            <a:r>
              <a:rPr lang="en-US" dirty="0"/>
              <a:t>Migrant Protection Protocols Revival</a:t>
            </a:r>
          </a:p>
          <a:p>
            <a:r>
              <a:rPr lang="en-US" dirty="0"/>
              <a:t>Expanded Expedited Removal</a:t>
            </a:r>
          </a:p>
          <a:p>
            <a:r>
              <a:rPr lang="en-US" dirty="0"/>
              <a:t>Enhanced 287(g) Agreements</a:t>
            </a:r>
          </a:p>
          <a:p>
            <a:r>
              <a:rPr lang="en-US" dirty="0"/>
              <a:t>Detention Capacity Expansion</a:t>
            </a:r>
          </a:p>
          <a:p>
            <a:r>
              <a:rPr lang="en-US" dirty="0"/>
              <a:t>CBP One App Suspension</a:t>
            </a:r>
          </a:p>
          <a:p>
            <a:r>
              <a:rPr lang="en-US" dirty="0"/>
              <a:t>Mass Deportation Goal</a:t>
            </a:r>
          </a:p>
          <a:p>
            <a:r>
              <a:rPr lang="en-US" dirty="0"/>
              <a:t>Dreamers Protection Elimination</a:t>
            </a:r>
          </a:p>
          <a:p>
            <a:r>
              <a:rPr lang="en-US" dirty="0"/>
              <a:t>Temporary Protected Status Revocation</a:t>
            </a:r>
          </a:p>
          <a:p>
            <a:r>
              <a:rPr lang="en-US" dirty="0"/>
              <a:t>Visa Category Restrictions</a:t>
            </a:r>
          </a:p>
          <a:p>
            <a:r>
              <a:rPr lang="en-US" dirty="0"/>
              <a:t>Refugee Program Suspension</a:t>
            </a:r>
          </a:p>
          <a:p>
            <a:r>
              <a:rPr lang="en-US" dirty="0"/>
              <a:t>Humanitarian Parole Program Termination</a:t>
            </a:r>
          </a:p>
          <a:p>
            <a:r>
              <a:rPr lang="en-US" dirty="0"/>
              <a:t>Birthright Citizenship Challenge</a:t>
            </a:r>
          </a:p>
          <a:p>
            <a:r>
              <a:rPr lang="en-US" dirty="0"/>
              <a:t>Enhanced Border Screening</a:t>
            </a:r>
          </a:p>
          <a:p>
            <a:r>
              <a:rPr lang="en-US" dirty="0"/>
              <a:t>Travel Ban Expansion</a:t>
            </a:r>
          </a:p>
          <a:p>
            <a:r>
              <a:rPr lang="en-US" dirty="0"/>
              <a:t>Refugee Admissions Reduction</a:t>
            </a:r>
          </a:p>
          <a:p>
            <a:r>
              <a:rPr lang="en-US" dirty="0"/>
              <a:t>Cancel Existing Refugee Resettlement Cases</a:t>
            </a:r>
          </a:p>
          <a:p>
            <a:r>
              <a:rPr lang="en-US" dirty="0"/>
              <a:t>Mandatory E-Verify Nationwide</a:t>
            </a:r>
          </a:p>
          <a:p>
            <a:r>
              <a:rPr lang="en-US" dirty="0"/>
              <a:t>Sanctuary City Penalties</a:t>
            </a:r>
          </a:p>
          <a:p>
            <a:r>
              <a:rPr lang="en-US" dirty="0"/>
              <a:t>Workplace Immigration Raids</a:t>
            </a:r>
          </a:p>
          <a:p>
            <a:r>
              <a:rPr lang="en-US" dirty="0"/>
              <a:t>Military Border Deployment</a:t>
            </a:r>
          </a:p>
          <a:p>
            <a:r>
              <a:rPr lang="en-US" dirty="0"/>
              <a:t>Immigration Court Restructuring</a:t>
            </a:r>
          </a:p>
          <a:p>
            <a:r>
              <a:rPr lang="en-US" dirty="0"/>
              <a:t>Reduced Asylum Protections</a:t>
            </a:r>
          </a:p>
          <a:p>
            <a:r>
              <a:rPr lang="en-US" dirty="0"/>
              <a:t>Increased Detention Mandate</a:t>
            </a:r>
          </a:p>
        </p:txBody>
      </p:sp>
      <p:pic>
        <p:nvPicPr>
          <p:cNvPr id="7" name="Picture 6" descr="A close-up of a text&#10;&#10;AI-generated content may be incorrect.">
            <a:extLst>
              <a:ext uri="{FF2B5EF4-FFF2-40B4-BE49-F238E27FC236}">
                <a16:creationId xmlns:a16="http://schemas.microsoft.com/office/drawing/2014/main" id="{7314E0CD-2C6E-9C35-84A0-1C35D3E75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28" y="413676"/>
            <a:ext cx="11834743" cy="60306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82AA9B-8840-CF03-F37C-15E5DED20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6619" y="3265970"/>
            <a:ext cx="7772400" cy="52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61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BBB73-FF01-4122-7A9B-B2CE7C4D8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2B6AA7-7C90-D8E9-0D99-AF0C98F8B29E}"/>
              </a:ext>
            </a:extLst>
          </p:cNvPr>
          <p:cNvSpPr/>
          <p:nvPr/>
        </p:nvSpPr>
        <p:spPr>
          <a:xfrm>
            <a:off x="310896" y="0"/>
            <a:ext cx="2148840" cy="6858000"/>
          </a:xfrm>
          <a:prstGeom prst="rect">
            <a:avLst/>
          </a:prstGeom>
          <a:solidFill>
            <a:srgbClr val="0C13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08982D-F83D-4791-C169-56BEBD54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8" y="155448"/>
            <a:ext cx="10515600" cy="1325563"/>
          </a:xfrm>
        </p:spPr>
        <p:txBody>
          <a:bodyPr/>
          <a:lstStyle/>
          <a:p>
            <a:r>
              <a:rPr lang="en-US" dirty="0"/>
              <a:t>Local Enforcement and Sanctuary Cities</a:t>
            </a:r>
          </a:p>
        </p:txBody>
      </p:sp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D3C08E7D-91A6-DF12-5263-DC7A60C2D2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06" t="12445" r="25116"/>
          <a:stretch/>
        </p:blipFill>
        <p:spPr>
          <a:xfrm>
            <a:off x="304057" y="4334854"/>
            <a:ext cx="2142001" cy="1373736"/>
          </a:xfrm>
          <a:prstGeom prst="rect">
            <a:avLst/>
          </a:prstGeom>
        </p:spPr>
      </p:pic>
      <p:pic>
        <p:nvPicPr>
          <p:cNvPr id="18" name="Picture 17" descr="A logo of a department of homeland security&#10;&#10;AI-generated content may be incorrect.">
            <a:extLst>
              <a:ext uri="{FF2B5EF4-FFF2-40B4-BE49-F238E27FC236}">
                <a16:creationId xmlns:a16="http://schemas.microsoft.com/office/drawing/2014/main" id="{E827F080-33C2-2CA2-3F07-21B36AEE4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563" y="2084758"/>
            <a:ext cx="3251200" cy="3251200"/>
          </a:xfrm>
          <a:prstGeom prst="rect">
            <a:avLst/>
          </a:prstGeom>
        </p:spPr>
      </p:pic>
      <p:pic>
        <p:nvPicPr>
          <p:cNvPr id="21" name="Picture 20" descr="A silver police badge with a star and laurel wreath&#10;&#10;AI-generated content may be incorrect.">
            <a:extLst>
              <a:ext uri="{FF2B5EF4-FFF2-40B4-BE49-F238E27FC236}">
                <a16:creationId xmlns:a16="http://schemas.microsoft.com/office/drawing/2014/main" id="{86F52183-ECDD-E74F-77C2-71B69199B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32" y="2511856"/>
            <a:ext cx="1907293" cy="2397003"/>
          </a:xfrm>
          <a:prstGeom prst="rect">
            <a:avLst/>
          </a:prstGeom>
        </p:spPr>
      </p:pic>
      <p:pic>
        <p:nvPicPr>
          <p:cNvPr id="23" name="Picture 22" descr="A gold star shaped badge with text&#10;&#10;AI-generated content may be incorrect.">
            <a:extLst>
              <a:ext uri="{FF2B5EF4-FFF2-40B4-BE49-F238E27FC236}">
                <a16:creationId xmlns:a16="http://schemas.microsoft.com/office/drawing/2014/main" id="{8244D937-5106-D830-F32A-4B0AC7CE8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449" y="2511856"/>
            <a:ext cx="2397003" cy="239700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83EF3A-C509-D985-C503-F127ACE1B589}"/>
              </a:ext>
            </a:extLst>
          </p:cNvPr>
          <p:cNvCxnSpPr/>
          <p:nvPr/>
        </p:nvCxnSpPr>
        <p:spPr>
          <a:xfrm>
            <a:off x="6994566" y="1728085"/>
            <a:ext cx="0" cy="422761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026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04DFE2-03C4-1737-7DA2-84DC0F72D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A7DE5A-F3A3-190F-399E-D76B5BBF3E07}"/>
              </a:ext>
            </a:extLst>
          </p:cNvPr>
          <p:cNvSpPr/>
          <p:nvPr/>
        </p:nvSpPr>
        <p:spPr>
          <a:xfrm>
            <a:off x="310896" y="0"/>
            <a:ext cx="2148840" cy="6858000"/>
          </a:xfrm>
          <a:prstGeom prst="rect">
            <a:avLst/>
          </a:prstGeom>
          <a:solidFill>
            <a:srgbClr val="0C13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DFB7A4-AB87-CA86-53C6-151B4782C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8" y="155448"/>
            <a:ext cx="10515600" cy="1325563"/>
          </a:xfrm>
        </p:spPr>
        <p:txBody>
          <a:bodyPr/>
          <a:lstStyle/>
          <a:p>
            <a:r>
              <a:rPr lang="en-US" dirty="0"/>
              <a:t>Local Enforcement and Sanctuary Cities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C75F2B-145D-9C0C-3ECA-827E6B370F8D}"/>
              </a:ext>
            </a:extLst>
          </p:cNvPr>
          <p:cNvSpPr txBox="1"/>
          <p:nvPr/>
        </p:nvSpPr>
        <p:spPr>
          <a:xfrm>
            <a:off x="2870428" y="3429000"/>
            <a:ext cx="42542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Sec. 17.  Sanctuary Jurisdictions.  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. . . “sanctuary” jurisdictions, which seek to </a:t>
            </a:r>
            <a:r>
              <a:rPr lang="en-US" sz="2000" dirty="0">
                <a:solidFill>
                  <a:srgbClr val="FF0000"/>
                </a:solidFill>
              </a:rPr>
              <a:t>interfere with the lawful exercise of Federal law enforcement operations</a:t>
            </a:r>
            <a:r>
              <a:rPr lang="en-US" sz="2000" dirty="0"/>
              <a:t>,.</a:t>
            </a:r>
          </a:p>
        </p:txBody>
      </p:sp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984E0C7D-5E56-24FD-6C19-EC310AF971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45"/>
          <a:stretch/>
        </p:blipFill>
        <p:spPr>
          <a:xfrm>
            <a:off x="2870428" y="1311187"/>
            <a:ext cx="4254272" cy="1439985"/>
          </a:xfrm>
          <a:prstGeom prst="rect">
            <a:avLst/>
          </a:prstGeom>
        </p:spPr>
      </p:pic>
      <p:pic>
        <p:nvPicPr>
          <p:cNvPr id="10" name="Picture 9" descr="A close-up of a document&#10;&#10;AI-generated content may be incorrect.">
            <a:extLst>
              <a:ext uri="{FF2B5EF4-FFF2-40B4-BE49-F238E27FC236}">
                <a16:creationId xmlns:a16="http://schemas.microsoft.com/office/drawing/2014/main" id="{A9CFFA98-A14D-41E3-000D-0BE4A4DE12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08" r="51"/>
          <a:stretch/>
        </p:blipFill>
        <p:spPr>
          <a:xfrm>
            <a:off x="7759342" y="1318733"/>
            <a:ext cx="3698241" cy="1738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D6F5C8-4F95-025B-3204-3C80089874DC}"/>
              </a:ext>
            </a:extLst>
          </p:cNvPr>
          <p:cNvSpPr txBox="1"/>
          <p:nvPr/>
        </p:nvSpPr>
        <p:spPr>
          <a:xfrm>
            <a:off x="7759342" y="3429000"/>
            <a:ext cx="36982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effectLst/>
                <a:latin typeface="Aptos" panose="020B0004020202020204" pitchFamily="34" charset="0"/>
              </a:rPr>
              <a:t>Federal law prohibits state and local actors from resisting, obstructing, and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otherwise failing to comply</a:t>
            </a:r>
            <a:r>
              <a:rPr lang="en-US" sz="2000" b="0" i="0" dirty="0">
                <a:effectLst/>
                <a:latin typeface="Aptos" panose="020B0004020202020204" pitchFamily="34" charset="0"/>
              </a:rPr>
              <a:t> with lawful immigration-related commands and requests . . . . </a:t>
            </a:r>
            <a:endParaRPr lang="en-US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77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5EF201-F126-A9FE-7E7D-9054446F0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341E50-84B9-050D-9C03-AB7C3FACCD31}"/>
              </a:ext>
            </a:extLst>
          </p:cNvPr>
          <p:cNvSpPr/>
          <p:nvPr/>
        </p:nvSpPr>
        <p:spPr>
          <a:xfrm>
            <a:off x="310896" y="0"/>
            <a:ext cx="2148840" cy="6858000"/>
          </a:xfrm>
          <a:prstGeom prst="rect">
            <a:avLst/>
          </a:prstGeom>
          <a:solidFill>
            <a:srgbClr val="0C13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6B261-EBC4-2ACD-532C-0A6E308FC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8" y="155448"/>
            <a:ext cx="10515600" cy="1325563"/>
          </a:xfrm>
        </p:spPr>
        <p:txBody>
          <a:bodyPr/>
          <a:lstStyle/>
          <a:p>
            <a:r>
              <a:rPr lang="en-US" dirty="0"/>
              <a:t>Local Enforcement and Sanctuary Cities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8D5044-838F-D16A-0FCD-10FC1649C5AE}"/>
              </a:ext>
            </a:extLst>
          </p:cNvPr>
          <p:cNvSpPr txBox="1"/>
          <p:nvPr/>
        </p:nvSpPr>
        <p:spPr>
          <a:xfrm>
            <a:off x="3511329" y="2071650"/>
            <a:ext cx="4254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</a:rPr>
              <a:t>“Interfere”</a:t>
            </a:r>
            <a:endParaRPr lang="en-US" sz="2000" dirty="0"/>
          </a:p>
        </p:txBody>
      </p:sp>
      <p:pic>
        <p:nvPicPr>
          <p:cNvPr id="6" name="Picture 5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C2C380D7-B011-78CD-B6E6-54154D1747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74" t="12446" r="22918" b="-9460"/>
          <a:stretch/>
        </p:blipFill>
        <p:spPr>
          <a:xfrm>
            <a:off x="432817" y="4648000"/>
            <a:ext cx="2026919" cy="13870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1D9D9C-DCB4-04DF-8AF3-8CF4AF64F6E8}"/>
              </a:ext>
            </a:extLst>
          </p:cNvPr>
          <p:cNvSpPr txBox="1"/>
          <p:nvPr/>
        </p:nvSpPr>
        <p:spPr>
          <a:xfrm>
            <a:off x="9040055" y="2071650"/>
            <a:ext cx="36982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“failing to comply”</a:t>
            </a:r>
            <a:endParaRPr lang="en-US" sz="2000" dirty="0">
              <a:latin typeface="Aptos" panose="020B00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23B5E9-516C-CD13-30CD-34BE49873439}"/>
              </a:ext>
            </a:extLst>
          </p:cNvPr>
          <p:cNvGrpSpPr/>
          <p:nvPr/>
        </p:nvGrpSpPr>
        <p:grpSpPr>
          <a:xfrm>
            <a:off x="2851572" y="1481011"/>
            <a:ext cx="8712493" cy="4884163"/>
            <a:chOff x="601298" y="202647"/>
            <a:chExt cx="11071282" cy="6206484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AA4F0095-5470-F118-CF37-8EEFFA24F77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01827582"/>
                </p:ext>
              </p:extLst>
            </p:nvPr>
          </p:nvGraphicFramePr>
          <p:xfrm>
            <a:off x="4237140" y="202647"/>
            <a:ext cx="3717720" cy="8617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56A9F621-9438-BA83-E0CC-7EB30BD2944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0788928"/>
                </p:ext>
              </p:extLst>
            </p:nvPr>
          </p:nvGraphicFramePr>
          <p:xfrm>
            <a:off x="4237140" y="5547357"/>
            <a:ext cx="3635844" cy="8617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1D47284-B43B-20F1-A8F1-DEED18F1BEF8}"/>
                </a:ext>
              </a:extLst>
            </p:cNvPr>
            <p:cNvSpPr txBox="1"/>
            <p:nvPr/>
          </p:nvSpPr>
          <p:spPr>
            <a:xfrm>
              <a:off x="601298" y="2751890"/>
              <a:ext cx="3635844" cy="14079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200" u="sng" dirty="0">
                  <a:solidFill>
                    <a:schemeClr val="accent1">
                      <a:lumMod val="50000"/>
                    </a:schemeClr>
                  </a:solidFill>
                </a:rPr>
                <a:t>Supremacy Clause</a:t>
              </a:r>
            </a:p>
            <a:p>
              <a:pPr algn="r"/>
              <a:r>
                <a:rPr lang="en-US" sz="2200" dirty="0">
                  <a:solidFill>
                    <a:schemeClr val="accent1">
                      <a:lumMod val="50000"/>
                    </a:schemeClr>
                  </a:solidFill>
                </a:rPr>
                <a:t>“Plenary Power”</a:t>
              </a:r>
            </a:p>
            <a:p>
              <a:pPr algn="r"/>
              <a:r>
                <a:rPr lang="en-US" sz="2200" dirty="0">
                  <a:solidFill>
                    <a:schemeClr val="accent1">
                      <a:lumMod val="50000"/>
                    </a:schemeClr>
                  </a:solidFill>
                </a:rPr>
                <a:t> Federal Preemption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08E968-C56E-2FF6-19C2-F2530E7C2955}"/>
                </a:ext>
              </a:extLst>
            </p:cNvPr>
            <p:cNvSpPr txBox="1"/>
            <p:nvPr/>
          </p:nvSpPr>
          <p:spPr>
            <a:xfrm>
              <a:off x="7954860" y="2766184"/>
              <a:ext cx="3717720" cy="14079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u="sng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Federalism</a:t>
              </a:r>
            </a:p>
            <a:p>
              <a:r>
                <a:rPr lang="en-US" sz="2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“State Rights”</a:t>
              </a:r>
            </a:p>
            <a:p>
              <a:r>
                <a:rPr lang="en-US" sz="22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Anti-Commandeering</a:t>
              </a: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81B7E19F-30EE-A138-C5B2-CCDB09F9BDBD}"/>
                </a:ext>
              </a:extLst>
            </p:cNvPr>
            <p:cNvSpPr/>
            <p:nvPr/>
          </p:nvSpPr>
          <p:spPr>
            <a:xfrm>
              <a:off x="4237140" y="1364902"/>
              <a:ext cx="686987" cy="3942440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06E8C508-DB5A-B2C5-D89C-DFB3717A71E3}"/>
                </a:ext>
              </a:extLst>
            </p:cNvPr>
            <p:cNvSpPr/>
            <p:nvPr/>
          </p:nvSpPr>
          <p:spPr>
            <a:xfrm flipV="1">
              <a:off x="7267875" y="1334669"/>
              <a:ext cx="686987" cy="3942440"/>
            </a:xfrm>
            <a:prstGeom prst="downArrow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3525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ECFA4E-DF73-A3EB-9EF2-007E1653A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82C841-03ED-BB09-08E1-CE74358B6977}"/>
              </a:ext>
            </a:extLst>
          </p:cNvPr>
          <p:cNvSpPr/>
          <p:nvPr/>
        </p:nvSpPr>
        <p:spPr>
          <a:xfrm>
            <a:off x="310896" y="0"/>
            <a:ext cx="2148840" cy="6858000"/>
          </a:xfrm>
          <a:prstGeom prst="rect">
            <a:avLst/>
          </a:prstGeom>
          <a:solidFill>
            <a:srgbClr val="0C13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CF44BC-9206-B618-8045-AD7C4CE0E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8" y="155448"/>
            <a:ext cx="10515600" cy="1325563"/>
          </a:xfrm>
        </p:spPr>
        <p:txBody>
          <a:bodyPr/>
          <a:lstStyle/>
          <a:p>
            <a:r>
              <a:rPr lang="en-US" dirty="0"/>
              <a:t>Birthright Citizenship</a:t>
            </a:r>
          </a:p>
        </p:txBody>
      </p:sp>
      <p:pic>
        <p:nvPicPr>
          <p:cNvPr id="8" name="Content Placeholder 7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BCB7F303-C15B-0702-DBAE-DE48BD80A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050" y="4537202"/>
            <a:ext cx="2076686" cy="154927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64AFCE-CC84-2B77-5193-673B1F811970}"/>
              </a:ext>
            </a:extLst>
          </p:cNvPr>
          <p:cNvSpPr txBox="1"/>
          <p:nvPr/>
        </p:nvSpPr>
        <p:spPr>
          <a:xfrm>
            <a:off x="3026981" y="1752432"/>
            <a:ext cx="39035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0" dirty="0">
                <a:solidFill>
                  <a:srgbClr val="333333"/>
                </a:solidFill>
                <a:effectLst/>
                <a:latin typeface="Times"/>
              </a:rPr>
              <a:t>Sec. 2.  Policy.  </a:t>
            </a:r>
          </a:p>
          <a:p>
            <a:pPr algn="just"/>
            <a:endParaRPr lang="en-US" sz="2000" dirty="0">
              <a:solidFill>
                <a:srgbClr val="333333"/>
              </a:solidFill>
              <a:latin typeface="Times"/>
            </a:endParaRPr>
          </a:p>
          <a:p>
            <a:pPr algn="just"/>
            <a:r>
              <a:rPr lang="en-US" sz="2000" i="0" dirty="0">
                <a:solidFill>
                  <a:srgbClr val="333333"/>
                </a:solidFill>
                <a:effectLst/>
                <a:latin typeface="Times"/>
              </a:rPr>
              <a:t>(a)  It is the policy of the United States that </a:t>
            </a:r>
            <a:r>
              <a:rPr lang="en-US" sz="2000" i="0" dirty="0">
                <a:solidFill>
                  <a:srgbClr val="FF0000"/>
                </a:solidFill>
                <a:effectLst/>
                <a:latin typeface="Times"/>
              </a:rPr>
              <a:t>no department or agency </a:t>
            </a:r>
            <a:r>
              <a:rPr lang="en-US" sz="2000" i="0" dirty="0">
                <a:effectLst/>
                <a:latin typeface="Times"/>
              </a:rPr>
              <a:t>of the United States government </a:t>
            </a:r>
            <a:r>
              <a:rPr lang="en-US" sz="2000" i="0" dirty="0">
                <a:solidFill>
                  <a:srgbClr val="FF0000"/>
                </a:solidFill>
                <a:effectLst/>
                <a:latin typeface="Times"/>
              </a:rPr>
              <a:t>shall issue documents recognizing United States citizenship</a:t>
            </a:r>
            <a:r>
              <a:rPr lang="en-US" sz="2000" i="0" dirty="0">
                <a:solidFill>
                  <a:srgbClr val="333333"/>
                </a:solidFill>
                <a:effectLst/>
                <a:latin typeface="Times"/>
              </a:rPr>
              <a:t>, or accept documents issued by State, local, or other governments or authorities purporting to recognize United States citizenship, to persons:  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8ED0BE-7CD2-5488-DC3E-6917DC516FA4}"/>
              </a:ext>
            </a:extLst>
          </p:cNvPr>
          <p:cNvSpPr txBox="1"/>
          <p:nvPr/>
        </p:nvSpPr>
        <p:spPr>
          <a:xfrm>
            <a:off x="7497726" y="2352507"/>
            <a:ext cx="403390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AutoNum type="arabicParenBoth"/>
            </a:pPr>
            <a:r>
              <a:rPr lang="en-US" sz="2000" i="0" dirty="0">
                <a:solidFill>
                  <a:srgbClr val="333333"/>
                </a:solidFill>
                <a:effectLst/>
                <a:latin typeface="Times"/>
              </a:rPr>
              <a:t>when that person’s mother was </a:t>
            </a:r>
            <a:r>
              <a:rPr lang="en-US" sz="2000" i="0" dirty="0">
                <a:solidFill>
                  <a:srgbClr val="FF0000"/>
                </a:solidFill>
                <a:effectLst/>
                <a:latin typeface="Times"/>
              </a:rPr>
              <a:t>unlawfully present </a:t>
            </a:r>
            <a:r>
              <a:rPr lang="en-US" sz="2000" i="0" dirty="0">
                <a:solidFill>
                  <a:srgbClr val="333333"/>
                </a:solidFill>
                <a:effectLst/>
                <a:latin typeface="Times"/>
              </a:rPr>
              <a:t>in the United States . . . or </a:t>
            </a:r>
          </a:p>
          <a:p>
            <a:pPr marL="457200" indent="-457200" algn="just">
              <a:buAutoNum type="arabicParenBoth"/>
            </a:pPr>
            <a:r>
              <a:rPr lang="en-US" sz="2000" i="0" dirty="0">
                <a:solidFill>
                  <a:srgbClr val="333333"/>
                </a:solidFill>
                <a:effectLst/>
                <a:latin typeface="Times"/>
              </a:rPr>
              <a:t>when that person’s mother’s presence in the United States was </a:t>
            </a:r>
            <a:r>
              <a:rPr lang="en-US" sz="2000" i="0" dirty="0">
                <a:solidFill>
                  <a:srgbClr val="FF0000"/>
                </a:solidFill>
                <a:effectLst/>
                <a:latin typeface="Times"/>
              </a:rPr>
              <a:t>lawful but temporary</a:t>
            </a:r>
            <a:r>
              <a:rPr lang="en-US" sz="2000" dirty="0">
                <a:solidFill>
                  <a:srgbClr val="333333"/>
                </a:solidFill>
                <a:latin typeface="Times"/>
              </a:rPr>
              <a:t>, and the person’s father was not a United States citizen or lawful permanent resident at the time of said person’s birth.</a:t>
            </a:r>
            <a:endParaRPr lang="en-US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154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74A5F-1825-D61A-899B-C66D21201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CB94F0-9B3E-963A-DF27-227E87FAB78D}"/>
              </a:ext>
            </a:extLst>
          </p:cNvPr>
          <p:cNvSpPr/>
          <p:nvPr/>
        </p:nvSpPr>
        <p:spPr>
          <a:xfrm>
            <a:off x="310896" y="0"/>
            <a:ext cx="2148840" cy="6858000"/>
          </a:xfrm>
          <a:prstGeom prst="rect">
            <a:avLst/>
          </a:prstGeom>
          <a:solidFill>
            <a:srgbClr val="D9CC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45E5CF-F66D-8272-790B-1A6B79650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8" y="155448"/>
            <a:ext cx="10515600" cy="1325563"/>
          </a:xfrm>
        </p:spPr>
        <p:txBody>
          <a:bodyPr/>
          <a:lstStyle/>
          <a:p>
            <a:r>
              <a:rPr lang="en-US" dirty="0"/>
              <a:t>Birthright Citizenship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EFE71E-D123-B588-757E-34F85281B879}"/>
              </a:ext>
            </a:extLst>
          </p:cNvPr>
          <p:cNvSpPr txBox="1"/>
          <p:nvPr/>
        </p:nvSpPr>
        <p:spPr>
          <a:xfrm>
            <a:off x="3026981" y="1752432"/>
            <a:ext cx="3903500" cy="2451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FOURTEENTH AMENDMENT</a:t>
            </a:r>
          </a:p>
          <a:p>
            <a:pPr algn="just">
              <a:spcAft>
                <a:spcPts val="750"/>
              </a:spcAft>
            </a:pPr>
            <a:r>
              <a:rPr lang="en-US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Section 1</a:t>
            </a:r>
          </a:p>
          <a:p>
            <a:pPr algn="just"/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All persons born or naturalized in the United States,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subject to the jurisdiction thereof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are citizens of the United States and of the State wherein they reside.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53775-C07B-CC89-DD08-B9B01A3AA819}"/>
              </a:ext>
            </a:extLst>
          </p:cNvPr>
          <p:cNvSpPr txBox="1"/>
          <p:nvPr/>
        </p:nvSpPr>
        <p:spPr>
          <a:xfrm>
            <a:off x="7513491" y="1752432"/>
            <a:ext cx="40339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0" dirty="0">
                <a:solidFill>
                  <a:srgbClr val="333333"/>
                </a:solidFill>
                <a:effectLst/>
                <a:latin typeface="Times"/>
              </a:rPr>
              <a:t>United States v. Wong Kim Ark</a:t>
            </a:r>
          </a:p>
          <a:p>
            <a:pPr algn="just"/>
            <a:r>
              <a:rPr lang="en-US" sz="2000" i="0" dirty="0">
                <a:solidFill>
                  <a:srgbClr val="333333"/>
                </a:solidFill>
                <a:effectLst/>
                <a:latin typeface="Times"/>
              </a:rPr>
              <a:t>169 U.S. 649 (1898)</a:t>
            </a:r>
          </a:p>
          <a:p>
            <a:pPr algn="just"/>
            <a:endParaRPr lang="en-US" sz="2000" b="1" dirty="0">
              <a:solidFill>
                <a:srgbClr val="333333"/>
              </a:solidFill>
              <a:latin typeface="Times"/>
            </a:endParaRPr>
          </a:p>
        </p:txBody>
      </p:sp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89812BF4-3EE8-6BEF-E2DD-85B6D160DB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5" t="2266" r="50517" b="55357"/>
          <a:stretch/>
        </p:blipFill>
        <p:spPr>
          <a:xfrm>
            <a:off x="310897" y="4204384"/>
            <a:ext cx="2133074" cy="2300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7ACD36-33A5-79CC-1F0A-A34A18F5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848" y="2553602"/>
            <a:ext cx="1438088" cy="2061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C39661-88FE-C9A7-13DC-E7C9F2463D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r="2483" b="46093"/>
          <a:stretch/>
        </p:blipFill>
        <p:spPr>
          <a:xfrm>
            <a:off x="9250293" y="2553602"/>
            <a:ext cx="2493168" cy="38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99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CC8EAE-DCDB-BE0F-2E09-B28FCD942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E20277-E002-1821-3F6B-D2476C7E357D}"/>
              </a:ext>
            </a:extLst>
          </p:cNvPr>
          <p:cNvSpPr/>
          <p:nvPr/>
        </p:nvSpPr>
        <p:spPr>
          <a:xfrm>
            <a:off x="310896" y="-1"/>
            <a:ext cx="21488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2359B-7D72-0B8E-FF5A-1272CA60A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04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Laken Riley Act (2025)</a:t>
            </a:r>
          </a:p>
        </p:txBody>
      </p:sp>
      <p:pic>
        <p:nvPicPr>
          <p:cNvPr id="4" name="Picture 3" descr="A document with text on it&#10;&#10;AI-generated content may be incorrect.">
            <a:extLst>
              <a:ext uri="{FF2B5EF4-FFF2-40B4-BE49-F238E27FC236}">
                <a16:creationId xmlns:a16="http://schemas.microsoft.com/office/drawing/2014/main" id="{5006AFFE-0D2B-DEDD-3EBA-B78E51B040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44" r="1980"/>
          <a:stretch/>
        </p:blipFill>
        <p:spPr>
          <a:xfrm>
            <a:off x="344905" y="3437021"/>
            <a:ext cx="2088229" cy="1832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B6860D-75D3-E609-78DA-DB77BEB21EC5}"/>
              </a:ext>
            </a:extLst>
          </p:cNvPr>
          <p:cNvSpPr txBox="1"/>
          <p:nvPr/>
        </p:nvSpPr>
        <p:spPr>
          <a:xfrm>
            <a:off x="3026981" y="1752432"/>
            <a:ext cx="39035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0" dirty="0">
                <a:solidFill>
                  <a:srgbClr val="333333"/>
                </a:solidFill>
                <a:effectLst/>
                <a:latin typeface="Times"/>
              </a:rPr>
              <a:t>SEC. 2. </a:t>
            </a:r>
            <a:r>
              <a:rPr lang="en-US" sz="2000" b="1" i="0" cap="all" dirty="0">
                <a:solidFill>
                  <a:srgbClr val="333333"/>
                </a:solidFill>
                <a:effectLst/>
                <a:latin typeface="Times"/>
              </a:rPr>
              <a:t>Detention of certain aliens who commit theft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Times"/>
              </a:rPr>
              <a:t>.</a:t>
            </a:r>
          </a:p>
          <a:p>
            <a:pPr algn="just"/>
            <a:endParaRPr lang="en-US" sz="2000" b="1" dirty="0">
              <a:solidFill>
                <a:srgbClr val="333333"/>
              </a:solidFill>
              <a:latin typeface="Times"/>
            </a:endParaRPr>
          </a:p>
          <a:p>
            <a:pPr algn="just"/>
            <a:r>
              <a:rPr lang="en-US" sz="2000" b="0" i="0" dirty="0">
                <a:solidFill>
                  <a:srgbClr val="333333"/>
                </a:solidFill>
                <a:effectLst/>
                <a:latin typeface="Times"/>
              </a:rPr>
              <a:t>(3) DETAINER.—The Secretary of Homeland Security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"/>
              </a:rPr>
              <a:t>shall issue a detainer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Times"/>
              </a:rPr>
              <a:t> for an alien described in paragraph (1)(E) and, if the alien is not otherwise detained by Federal, State, or local officials,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"/>
              </a:rPr>
              <a:t>shall effectively and expeditiously take custody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Times"/>
              </a:rPr>
              <a:t> of the alien.”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BCB99-C142-B140-03B9-D66D353F1BA9}"/>
              </a:ext>
            </a:extLst>
          </p:cNvPr>
          <p:cNvSpPr txBox="1"/>
          <p:nvPr/>
        </p:nvSpPr>
        <p:spPr>
          <a:xfrm>
            <a:off x="7513491" y="1752432"/>
            <a:ext cx="403390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0" dirty="0">
                <a:solidFill>
                  <a:srgbClr val="333333"/>
                </a:solidFill>
                <a:effectLst/>
                <a:latin typeface="Times"/>
              </a:rPr>
              <a:t>SEC. 3. </a:t>
            </a:r>
            <a:r>
              <a:rPr lang="en-US" sz="2000" b="1" i="0" cap="all" dirty="0">
                <a:solidFill>
                  <a:srgbClr val="333333"/>
                </a:solidFill>
                <a:effectLst/>
                <a:latin typeface="Times"/>
              </a:rPr>
              <a:t>Enforcement by attorney general of a State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Times"/>
              </a:rPr>
              <a:t>.</a:t>
            </a:r>
          </a:p>
          <a:p>
            <a:pPr algn="just"/>
            <a:endParaRPr lang="en-US" sz="2000" b="1" dirty="0">
              <a:solidFill>
                <a:srgbClr val="333333"/>
              </a:solidFill>
              <a:latin typeface="Times"/>
            </a:endParaRPr>
          </a:p>
          <a:p>
            <a:pPr algn="just"/>
            <a:r>
              <a:rPr lang="en-US" sz="2000" b="0" i="0" dirty="0">
                <a:solidFill>
                  <a:srgbClr val="333333"/>
                </a:solidFill>
                <a:effectLst/>
                <a:latin typeface="Times"/>
              </a:rPr>
              <a:t>The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"/>
              </a:rPr>
              <a:t>attorney general of a State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Times"/>
              </a:rPr>
              <a:t>, or other authorized State officer, alleging a violation of the detention and removal requirements 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Times"/>
              </a:rPr>
              <a:t>. . . 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Times"/>
              </a:rPr>
              <a:t>release [of] any alien or grant bond or parole to any alien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Times"/>
              </a:rPr>
              <a:t> . . . 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Times"/>
              </a:rPr>
              <a:t>a violation of the requirement to discontinue granting visas to citizens, subjects, nationals, and residents . . .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Times"/>
              </a:rPr>
              <a:t>shall have standing to bring an action against the Secretary of Homeland Security </a:t>
            </a:r>
            <a:r>
              <a:rPr lang="en-US" sz="2000" b="0" i="0" dirty="0">
                <a:effectLst/>
                <a:latin typeface="Times"/>
              </a:rPr>
              <a:t>. . . .</a:t>
            </a:r>
            <a:endParaRPr lang="en-US" sz="2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357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A44C2-01AF-BF1A-D268-D41F58800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860E91-4E02-1D0A-B6C6-B33F6D3ED74E}"/>
              </a:ext>
            </a:extLst>
          </p:cNvPr>
          <p:cNvSpPr txBox="1"/>
          <p:nvPr/>
        </p:nvSpPr>
        <p:spPr>
          <a:xfrm>
            <a:off x="-5439106" y="-572983"/>
            <a:ext cx="4832040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F2F2F2"/>
                </a:solidFill>
                <a:effectLst/>
                <a:latin typeface="__nvidiaSansFont_d06c34"/>
              </a:rPr>
              <a:t>generate a word cloud with the following phrases. keep the phrases intact and oriented left to right. But vary their fonts and size and arrange them all around a landscape page for a </a:t>
            </a:r>
            <a:r>
              <a:rPr lang="en-US" b="0" i="0" dirty="0" err="1">
                <a:solidFill>
                  <a:srgbClr val="F2F2F2"/>
                </a:solidFill>
                <a:effectLst/>
                <a:latin typeface="__nvidiaSansFont_d06c34"/>
              </a:rPr>
              <a:t>powerpoint</a:t>
            </a:r>
            <a:r>
              <a:rPr lang="en-US" b="0" i="0" dirty="0">
                <a:solidFill>
                  <a:srgbClr val="F2F2F2"/>
                </a:solidFill>
                <a:effectLst/>
                <a:latin typeface="__nvidiaSansFont_d06c34"/>
              </a:rPr>
              <a:t> slide.</a:t>
            </a:r>
            <a:endParaRPr lang="en-US" dirty="0"/>
          </a:p>
          <a:p>
            <a:endParaRPr lang="en-US" dirty="0"/>
          </a:p>
          <a:p>
            <a:r>
              <a:rPr lang="en-US" dirty="0"/>
              <a:t>National Emergency Declaration</a:t>
            </a:r>
          </a:p>
          <a:p>
            <a:r>
              <a:rPr lang="en-US" dirty="0"/>
              <a:t>Proposed Insurrection Act Invocation</a:t>
            </a:r>
          </a:p>
          <a:p>
            <a:r>
              <a:rPr lang="en-US" dirty="0"/>
              <a:t>Migrant Protection Protocols Revival</a:t>
            </a:r>
          </a:p>
          <a:p>
            <a:r>
              <a:rPr lang="en-US" dirty="0"/>
              <a:t>Expanded Expedited Removal</a:t>
            </a:r>
          </a:p>
          <a:p>
            <a:r>
              <a:rPr lang="en-US" dirty="0"/>
              <a:t>Enhanced 287(g) Agreements</a:t>
            </a:r>
          </a:p>
          <a:p>
            <a:r>
              <a:rPr lang="en-US" dirty="0"/>
              <a:t>Detention Capacity Expansion</a:t>
            </a:r>
          </a:p>
          <a:p>
            <a:r>
              <a:rPr lang="en-US" dirty="0"/>
              <a:t>CBP One App Suspension</a:t>
            </a:r>
          </a:p>
          <a:p>
            <a:r>
              <a:rPr lang="en-US" dirty="0"/>
              <a:t>Mass Deportation Goal</a:t>
            </a:r>
          </a:p>
          <a:p>
            <a:r>
              <a:rPr lang="en-US" dirty="0"/>
              <a:t>Dreamers Protection Elimination</a:t>
            </a:r>
          </a:p>
          <a:p>
            <a:r>
              <a:rPr lang="en-US" dirty="0"/>
              <a:t>Temporary Protected Status Revocation</a:t>
            </a:r>
          </a:p>
          <a:p>
            <a:r>
              <a:rPr lang="en-US" dirty="0"/>
              <a:t>Visa Category Restrictions</a:t>
            </a:r>
          </a:p>
          <a:p>
            <a:r>
              <a:rPr lang="en-US" dirty="0"/>
              <a:t>Refugee Program Suspension</a:t>
            </a:r>
          </a:p>
          <a:p>
            <a:r>
              <a:rPr lang="en-US" dirty="0"/>
              <a:t>Humanitarian Parole Program Termination</a:t>
            </a:r>
          </a:p>
          <a:p>
            <a:r>
              <a:rPr lang="en-US" dirty="0"/>
              <a:t>Birthright Citizenship Challenge</a:t>
            </a:r>
          </a:p>
          <a:p>
            <a:r>
              <a:rPr lang="en-US" dirty="0"/>
              <a:t>Enhanced Border Screening</a:t>
            </a:r>
          </a:p>
          <a:p>
            <a:r>
              <a:rPr lang="en-US" dirty="0"/>
              <a:t>Travel Ban Expansion</a:t>
            </a:r>
          </a:p>
          <a:p>
            <a:r>
              <a:rPr lang="en-US" dirty="0"/>
              <a:t>Refugee Admissions Reduction</a:t>
            </a:r>
          </a:p>
          <a:p>
            <a:r>
              <a:rPr lang="en-US" dirty="0"/>
              <a:t>Cancel Existing Refugee Resettlement Cases</a:t>
            </a:r>
          </a:p>
          <a:p>
            <a:r>
              <a:rPr lang="en-US" dirty="0"/>
              <a:t>Mandatory E-Verify Nationwide</a:t>
            </a:r>
          </a:p>
          <a:p>
            <a:r>
              <a:rPr lang="en-US" dirty="0"/>
              <a:t>Sanctuary City Penalties</a:t>
            </a:r>
          </a:p>
          <a:p>
            <a:r>
              <a:rPr lang="en-US" dirty="0"/>
              <a:t>Workplace Immigration Raids</a:t>
            </a:r>
          </a:p>
          <a:p>
            <a:r>
              <a:rPr lang="en-US" dirty="0"/>
              <a:t>Military Border Deployment</a:t>
            </a:r>
          </a:p>
          <a:p>
            <a:r>
              <a:rPr lang="en-US" dirty="0"/>
              <a:t>Immigration Court Restructuring</a:t>
            </a:r>
          </a:p>
          <a:p>
            <a:r>
              <a:rPr lang="en-US" dirty="0"/>
              <a:t>Reduced Asylum Protections</a:t>
            </a:r>
          </a:p>
          <a:p>
            <a:r>
              <a:rPr lang="en-US" dirty="0"/>
              <a:t>Increased Detention Mandate</a:t>
            </a:r>
          </a:p>
        </p:txBody>
      </p:sp>
      <p:pic>
        <p:nvPicPr>
          <p:cNvPr id="7" name="Picture 6" descr="A close-up of a text&#10;&#10;AI-generated content may be incorrect.">
            <a:extLst>
              <a:ext uri="{FF2B5EF4-FFF2-40B4-BE49-F238E27FC236}">
                <a16:creationId xmlns:a16="http://schemas.microsoft.com/office/drawing/2014/main" id="{98DE992F-A64D-D836-ECE4-BBC619F5A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28" y="413676"/>
            <a:ext cx="11834743" cy="60306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07A767-0E39-CFDC-3C61-62C39FE55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6619" y="3265970"/>
            <a:ext cx="7772400" cy="52364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936EE0-40C4-0D2A-9A04-7AA8EB0B6592}"/>
              </a:ext>
            </a:extLst>
          </p:cNvPr>
          <p:cNvSpPr/>
          <p:nvPr/>
        </p:nvSpPr>
        <p:spPr>
          <a:xfrm>
            <a:off x="3978234" y="3313216"/>
            <a:ext cx="8213766" cy="2850078"/>
          </a:xfrm>
          <a:prstGeom prst="rect">
            <a:avLst/>
          </a:prstGeom>
          <a:solidFill>
            <a:schemeClr val="tx2">
              <a:lumMod val="10000"/>
              <a:lumOff val="90000"/>
              <a:alpha val="98099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811F75-D176-3452-6C33-E354CE30FCD3}"/>
              </a:ext>
            </a:extLst>
          </p:cNvPr>
          <p:cNvSpPr txBox="1"/>
          <p:nvPr/>
        </p:nvSpPr>
        <p:spPr>
          <a:xfrm>
            <a:off x="4337462" y="3913175"/>
            <a:ext cx="8253312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Recent Developments in Immigration Law</a:t>
            </a: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 Festival of Legal Learning 2025</a:t>
            </a: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Rick Su</a:t>
            </a:r>
          </a:p>
        </p:txBody>
      </p:sp>
    </p:spTree>
    <p:extLst>
      <p:ext uri="{BB962C8B-B14F-4D97-AF65-F5344CB8AC3E}">
        <p14:creationId xmlns:p14="http://schemas.microsoft.com/office/powerpoint/2010/main" val="250232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3AC8F8-9EAC-3543-8400-E2AB32AC0121}"/>
              </a:ext>
            </a:extLst>
          </p:cNvPr>
          <p:cNvSpPr/>
          <p:nvPr/>
        </p:nvSpPr>
        <p:spPr>
          <a:xfrm>
            <a:off x="310896" y="0"/>
            <a:ext cx="2148840" cy="6858000"/>
          </a:xfrm>
          <a:prstGeom prst="rect">
            <a:avLst/>
          </a:prstGeom>
          <a:solidFill>
            <a:srgbClr val="0C13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1F0BC-FA5C-F634-7B62-4BFE5C0FF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8" y="155448"/>
            <a:ext cx="10515600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EB3E5-9D39-7332-C959-9E8489C2A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831" y="2045456"/>
            <a:ext cx="8729472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Legal Immigration Categories</a:t>
            </a:r>
          </a:p>
          <a:p>
            <a:pPr>
              <a:lnSpc>
                <a:spcPct val="150000"/>
              </a:lnSpc>
            </a:pPr>
            <a:r>
              <a:rPr lang="en-US" dirty="0"/>
              <a:t>Military and Immigration Enforcement</a:t>
            </a:r>
          </a:p>
          <a:p>
            <a:pPr>
              <a:lnSpc>
                <a:spcPct val="150000"/>
              </a:lnSpc>
            </a:pPr>
            <a:r>
              <a:rPr lang="en-US" dirty="0"/>
              <a:t>Local Enforcement and Sanctuary Cities</a:t>
            </a:r>
          </a:p>
          <a:p>
            <a:pPr>
              <a:lnSpc>
                <a:spcPct val="150000"/>
              </a:lnSpc>
            </a:pPr>
            <a:r>
              <a:rPr lang="en-US" dirty="0"/>
              <a:t>Birthright Citizenship</a:t>
            </a:r>
          </a:p>
          <a:p>
            <a:pPr>
              <a:lnSpc>
                <a:spcPct val="150000"/>
              </a:lnSpc>
            </a:pPr>
            <a:r>
              <a:rPr lang="en-US" dirty="0"/>
              <a:t>The Laken Riley Act (2025)</a:t>
            </a:r>
          </a:p>
        </p:txBody>
      </p:sp>
    </p:spTree>
    <p:extLst>
      <p:ext uri="{BB962C8B-B14F-4D97-AF65-F5344CB8AC3E}">
        <p14:creationId xmlns:p14="http://schemas.microsoft.com/office/powerpoint/2010/main" val="1079574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9862E2-40B6-3E6E-886D-D4DC7B6DB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A2608C-7BF2-7DFB-5676-767D31D4CB83}"/>
              </a:ext>
            </a:extLst>
          </p:cNvPr>
          <p:cNvSpPr/>
          <p:nvPr/>
        </p:nvSpPr>
        <p:spPr>
          <a:xfrm>
            <a:off x="310896" y="0"/>
            <a:ext cx="2148840" cy="6858000"/>
          </a:xfrm>
          <a:prstGeom prst="rect">
            <a:avLst/>
          </a:prstGeom>
          <a:solidFill>
            <a:srgbClr val="0C13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9FFB8-3E84-CAD3-4229-FCB7FEA6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8" y="155448"/>
            <a:ext cx="10515600" cy="1325563"/>
          </a:xfrm>
        </p:spPr>
        <p:txBody>
          <a:bodyPr/>
          <a:lstStyle/>
          <a:p>
            <a:r>
              <a:rPr lang="en-US" dirty="0"/>
              <a:t>Legal Immigration Categories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BA37D1-B09E-CE9C-A4F4-958888B13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610567"/>
              </p:ext>
            </p:extLst>
          </p:nvPr>
        </p:nvGraphicFramePr>
        <p:xfrm>
          <a:off x="2719449" y="1140031"/>
          <a:ext cx="9161655" cy="5457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3295">
                  <a:extLst>
                    <a:ext uri="{9D8B030D-6E8A-4147-A177-3AD203B41FA5}">
                      <a16:colId xmlns:a16="http://schemas.microsoft.com/office/drawing/2014/main" val="2226009428"/>
                    </a:ext>
                  </a:extLst>
                </a:gridCol>
                <a:gridCol w="2614476">
                  <a:extLst>
                    <a:ext uri="{9D8B030D-6E8A-4147-A177-3AD203B41FA5}">
                      <a16:colId xmlns:a16="http://schemas.microsoft.com/office/drawing/2014/main" val="544992632"/>
                    </a:ext>
                  </a:extLst>
                </a:gridCol>
                <a:gridCol w="3053884">
                  <a:extLst>
                    <a:ext uri="{9D8B030D-6E8A-4147-A177-3AD203B41FA5}">
                      <a16:colId xmlns:a16="http://schemas.microsoft.com/office/drawing/2014/main" val="3475740508"/>
                    </a:ext>
                  </a:extLst>
                </a:gridCol>
              </a:tblGrid>
              <a:tr h="827863">
                <a:tc>
                  <a:txBody>
                    <a:bodyPr/>
                    <a:lstStyle/>
                    <a:p>
                      <a:r>
                        <a:rPr lang="en-US" dirty="0"/>
                        <a:t>Admissions per Year in: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847185"/>
                  </a:ext>
                </a:extLst>
              </a:tr>
              <a:tr h="576365">
                <a:tc>
                  <a:txBody>
                    <a:bodyPr/>
                    <a:lstStyle/>
                    <a:p>
                      <a:r>
                        <a:rPr lang="en-US" dirty="0"/>
                        <a:t>Family-Based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140281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Employment 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267960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Diversity Visa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08432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“Non-immigrants” (Temporary)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180,000,000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181,000,000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23424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Refugee</a:t>
                      </a:r>
                    </a:p>
                  </a:txBody>
                  <a:tcPr>
                    <a:solidFill>
                      <a:srgbClr val="CCD3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70,000</a:t>
                      </a:r>
                    </a:p>
                  </a:txBody>
                  <a:tcPr>
                    <a:solidFill>
                      <a:srgbClr val="CCD3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25,500</a:t>
                      </a:r>
                    </a:p>
                  </a:txBody>
                  <a:tcPr>
                    <a:solidFill>
                      <a:srgbClr val="CCD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105878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Asylum Grants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23,533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36,600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211184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 Admitted in Year: </a:t>
                      </a:r>
                    </a:p>
                  </a:txBody>
                  <a:tcP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528647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Humanitarian Parole</a:t>
                      </a:r>
                    </a:p>
                  </a:txBody>
                  <a:tcPr>
                    <a:solidFill>
                      <a:srgbClr val="CCD3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&lt;10,000*</a:t>
                      </a:r>
                    </a:p>
                  </a:txBody>
                  <a:tcPr>
                    <a:solidFill>
                      <a:srgbClr val="CCD3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1,312,000</a:t>
                      </a:r>
                    </a:p>
                  </a:txBody>
                  <a:tcPr>
                    <a:solidFill>
                      <a:srgbClr val="CCD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239956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Temporary Protected Status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340,000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886,000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374450"/>
                  </a:ext>
                </a:extLst>
              </a:tr>
            </a:tbl>
          </a:graphicData>
        </a:graphic>
      </p:graphicFrame>
      <p:pic>
        <p:nvPicPr>
          <p:cNvPr id="5" name="Content Placeholder 7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7A3195A9-0DC0-1A17-E663-9823E3A57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68"/>
          <a:stretch/>
        </p:blipFill>
        <p:spPr>
          <a:xfrm>
            <a:off x="310896" y="4968432"/>
            <a:ext cx="2151024" cy="1565420"/>
          </a:xfrm>
        </p:spPr>
      </p:pic>
      <p:pic>
        <p:nvPicPr>
          <p:cNvPr id="6" name="Picture 5" descr="A white house with a flag on it&#10;&#10;AI-generated content may be incorrect.">
            <a:extLst>
              <a:ext uri="{FF2B5EF4-FFF2-40B4-BE49-F238E27FC236}">
                <a16:creationId xmlns:a16="http://schemas.microsoft.com/office/drawing/2014/main" id="{EA3D5201-DCFA-E2CF-2B2D-64B1A0399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12" y="3381347"/>
            <a:ext cx="2151024" cy="127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8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5DB0C4-4A7E-271C-ED3B-F69E88939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379876-41EE-8981-7CFB-37473E58F1E2}"/>
              </a:ext>
            </a:extLst>
          </p:cNvPr>
          <p:cNvSpPr/>
          <p:nvPr/>
        </p:nvSpPr>
        <p:spPr>
          <a:xfrm>
            <a:off x="310896" y="0"/>
            <a:ext cx="2148840" cy="6858000"/>
          </a:xfrm>
          <a:prstGeom prst="rect">
            <a:avLst/>
          </a:prstGeom>
          <a:solidFill>
            <a:srgbClr val="0C13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BE02C9-D24E-8519-7372-9122C24C7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8" y="155448"/>
            <a:ext cx="10515600" cy="1325563"/>
          </a:xfrm>
        </p:spPr>
        <p:txBody>
          <a:bodyPr/>
          <a:lstStyle/>
          <a:p>
            <a:r>
              <a:rPr lang="en-US" dirty="0"/>
              <a:t>Legal Immigration Categories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D96A054-AF90-9F14-17F6-D981CB931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048611"/>
              </p:ext>
            </p:extLst>
          </p:nvPr>
        </p:nvGraphicFramePr>
        <p:xfrm>
          <a:off x="2719449" y="1140031"/>
          <a:ext cx="9161655" cy="5457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3295">
                  <a:extLst>
                    <a:ext uri="{9D8B030D-6E8A-4147-A177-3AD203B41FA5}">
                      <a16:colId xmlns:a16="http://schemas.microsoft.com/office/drawing/2014/main" val="2226009428"/>
                    </a:ext>
                  </a:extLst>
                </a:gridCol>
                <a:gridCol w="2614476">
                  <a:extLst>
                    <a:ext uri="{9D8B030D-6E8A-4147-A177-3AD203B41FA5}">
                      <a16:colId xmlns:a16="http://schemas.microsoft.com/office/drawing/2014/main" val="544992632"/>
                    </a:ext>
                  </a:extLst>
                </a:gridCol>
                <a:gridCol w="3053884">
                  <a:extLst>
                    <a:ext uri="{9D8B030D-6E8A-4147-A177-3AD203B41FA5}">
                      <a16:colId xmlns:a16="http://schemas.microsoft.com/office/drawing/2014/main" val="3475740508"/>
                    </a:ext>
                  </a:extLst>
                </a:gridCol>
              </a:tblGrid>
              <a:tr h="827863">
                <a:tc>
                  <a:txBody>
                    <a:bodyPr/>
                    <a:lstStyle/>
                    <a:p>
                      <a:r>
                        <a:rPr lang="en-US" dirty="0"/>
                        <a:t>Admissions per Year in: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847185"/>
                  </a:ext>
                </a:extLst>
              </a:tr>
              <a:tr h="576365">
                <a:tc>
                  <a:txBody>
                    <a:bodyPr/>
                    <a:lstStyle/>
                    <a:p>
                      <a:r>
                        <a:rPr lang="en-US" dirty="0"/>
                        <a:t>Family-Based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140281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Employment Based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267960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Diversity Visa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08432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“Non-immigrants” (Temporary)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180,000,000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181,000,000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23424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Refugee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70,000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25,500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105878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Asylum Grants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23,533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36,600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211184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 Admitted in Year: </a:t>
                      </a:r>
                    </a:p>
                  </a:txBody>
                  <a:tcP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528647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Humanitarian Parole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&lt;10,000*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1,312,000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239956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Temporary Protected Status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340,000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886,000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374450"/>
                  </a:ext>
                </a:extLst>
              </a:tr>
            </a:tbl>
          </a:graphicData>
        </a:graphic>
      </p:graphicFrame>
      <p:pic>
        <p:nvPicPr>
          <p:cNvPr id="5" name="Content Placeholder 7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7A4A336B-448E-5809-7779-143885FF1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68"/>
          <a:stretch/>
        </p:blipFill>
        <p:spPr>
          <a:xfrm>
            <a:off x="310896" y="4968432"/>
            <a:ext cx="2151024" cy="1565420"/>
          </a:xfrm>
        </p:spPr>
      </p:pic>
      <p:pic>
        <p:nvPicPr>
          <p:cNvPr id="6" name="Picture 5" descr="A white house with a flag on it&#10;&#10;AI-generated content may be incorrect.">
            <a:extLst>
              <a:ext uri="{FF2B5EF4-FFF2-40B4-BE49-F238E27FC236}">
                <a16:creationId xmlns:a16="http://schemas.microsoft.com/office/drawing/2014/main" id="{D5154634-0E50-5A1C-A248-A5525E7DC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12" y="3381347"/>
            <a:ext cx="2151024" cy="127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14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025746-719D-CC14-3D24-4CD3F8A62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486660-99D3-11B7-8DC2-3AF44946FF6A}"/>
              </a:ext>
            </a:extLst>
          </p:cNvPr>
          <p:cNvSpPr/>
          <p:nvPr/>
        </p:nvSpPr>
        <p:spPr>
          <a:xfrm>
            <a:off x="310896" y="0"/>
            <a:ext cx="2148840" cy="6858000"/>
          </a:xfrm>
          <a:prstGeom prst="rect">
            <a:avLst/>
          </a:prstGeom>
          <a:solidFill>
            <a:srgbClr val="0C13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D0CB64-038F-D0B5-A1E5-372C7198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04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Immigration Categories: Humanitarian</a:t>
            </a:r>
          </a:p>
        </p:txBody>
      </p:sp>
      <p:pic>
        <p:nvPicPr>
          <p:cNvPr id="8" name="Content Placeholder 7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0F373C7D-509B-7F27-C34A-6FBFA2D3A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68"/>
          <a:stretch/>
        </p:blipFill>
        <p:spPr>
          <a:xfrm>
            <a:off x="310896" y="4968432"/>
            <a:ext cx="2151024" cy="1565420"/>
          </a:xfrm>
        </p:spPr>
      </p:pic>
      <p:pic>
        <p:nvPicPr>
          <p:cNvPr id="12" name="Picture 11" descr="A white house with a flag on it&#10;&#10;AI-generated content may be incorrect.">
            <a:extLst>
              <a:ext uri="{FF2B5EF4-FFF2-40B4-BE49-F238E27FC236}">
                <a16:creationId xmlns:a16="http://schemas.microsoft.com/office/drawing/2014/main" id="{72B128D0-62C6-18EB-5217-1882D37BC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12" y="3381347"/>
            <a:ext cx="2151024" cy="1279326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21150179-D3E7-83CE-2C4A-5BA8256134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4787951"/>
              </p:ext>
            </p:extLst>
          </p:nvPr>
        </p:nvGraphicFramePr>
        <p:xfrm>
          <a:off x="3480752" y="1900238"/>
          <a:ext cx="7892099" cy="4080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03268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4C133-03AA-3091-B432-E2CAC7BAE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153EA-DA71-DF9E-3264-14ACD05B1290}"/>
              </a:ext>
            </a:extLst>
          </p:cNvPr>
          <p:cNvSpPr/>
          <p:nvPr/>
        </p:nvSpPr>
        <p:spPr>
          <a:xfrm>
            <a:off x="310896" y="0"/>
            <a:ext cx="2148840" cy="6858000"/>
          </a:xfrm>
          <a:prstGeom prst="rect">
            <a:avLst/>
          </a:prstGeom>
          <a:solidFill>
            <a:srgbClr val="0C13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108BB-13E9-7303-2FD4-A42F29437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8" y="155448"/>
            <a:ext cx="10515600" cy="1325563"/>
          </a:xfrm>
        </p:spPr>
        <p:txBody>
          <a:bodyPr/>
          <a:lstStyle/>
          <a:p>
            <a:r>
              <a:rPr lang="en-US" dirty="0"/>
              <a:t>Legal Immigration Categories: Other Bans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8229FD3-BF34-A102-A4ED-427BBB960D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706925"/>
              </p:ext>
            </p:extLst>
          </p:nvPr>
        </p:nvGraphicFramePr>
        <p:xfrm>
          <a:off x="2719449" y="1140031"/>
          <a:ext cx="9161655" cy="5457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3295">
                  <a:extLst>
                    <a:ext uri="{9D8B030D-6E8A-4147-A177-3AD203B41FA5}">
                      <a16:colId xmlns:a16="http://schemas.microsoft.com/office/drawing/2014/main" val="2226009428"/>
                    </a:ext>
                  </a:extLst>
                </a:gridCol>
                <a:gridCol w="2614476">
                  <a:extLst>
                    <a:ext uri="{9D8B030D-6E8A-4147-A177-3AD203B41FA5}">
                      <a16:colId xmlns:a16="http://schemas.microsoft.com/office/drawing/2014/main" val="544992632"/>
                    </a:ext>
                  </a:extLst>
                </a:gridCol>
                <a:gridCol w="3053884">
                  <a:extLst>
                    <a:ext uri="{9D8B030D-6E8A-4147-A177-3AD203B41FA5}">
                      <a16:colId xmlns:a16="http://schemas.microsoft.com/office/drawing/2014/main" val="3475740508"/>
                    </a:ext>
                  </a:extLst>
                </a:gridCol>
              </a:tblGrid>
              <a:tr h="827863">
                <a:tc>
                  <a:txBody>
                    <a:bodyPr/>
                    <a:lstStyle/>
                    <a:p>
                      <a:r>
                        <a:rPr lang="en-US" dirty="0"/>
                        <a:t>Admissions per Year in: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847185"/>
                  </a:ext>
                </a:extLst>
              </a:tr>
              <a:tr h="576365">
                <a:tc>
                  <a:txBody>
                    <a:bodyPr/>
                    <a:lstStyle/>
                    <a:p>
                      <a:r>
                        <a:rPr lang="en-US" dirty="0"/>
                        <a:t>Family-Based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645,000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594,000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140281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Employment Based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152,000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270,000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267960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Diversity Visa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54,000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43,000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08432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“Non-immigrants” (Temporary)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180,000,000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181,000,000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723424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Refugee</a:t>
                      </a:r>
                    </a:p>
                  </a:txBody>
                  <a:tcPr>
                    <a:solidFill>
                      <a:srgbClr val="CCD3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70,000</a:t>
                      </a:r>
                    </a:p>
                  </a:txBody>
                  <a:tcPr>
                    <a:solidFill>
                      <a:srgbClr val="CCD3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25,500</a:t>
                      </a:r>
                    </a:p>
                  </a:txBody>
                  <a:tcPr>
                    <a:solidFill>
                      <a:srgbClr val="CCD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105878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Asylum Grants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23,533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36,600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211184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 Admitted in Year: </a:t>
                      </a:r>
                    </a:p>
                  </a:txBody>
                  <a:tcP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2014</a:t>
                      </a:r>
                    </a:p>
                  </a:txBody>
                  <a:tcPr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2024</a:t>
                      </a:r>
                    </a:p>
                  </a:txBody>
                  <a:tcPr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528647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Humanitarian Parole</a:t>
                      </a:r>
                    </a:p>
                  </a:txBody>
                  <a:tcPr>
                    <a:solidFill>
                      <a:srgbClr val="CCD3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&lt;10,000*</a:t>
                      </a:r>
                    </a:p>
                  </a:txBody>
                  <a:tcPr>
                    <a:solidFill>
                      <a:srgbClr val="CCD3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1,312,000</a:t>
                      </a:r>
                    </a:p>
                  </a:txBody>
                  <a:tcPr>
                    <a:solidFill>
                      <a:srgbClr val="CCD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239956"/>
                  </a:ext>
                </a:extLst>
              </a:tr>
              <a:tr h="498699">
                <a:tc>
                  <a:txBody>
                    <a:bodyPr/>
                    <a:lstStyle/>
                    <a:p>
                      <a:r>
                        <a:rPr lang="en-US" dirty="0"/>
                        <a:t>Temporary Protected Status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340,000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886,000</a:t>
                      </a:r>
                    </a:p>
                  </a:txBody>
                  <a:tcPr>
                    <a:solidFill>
                      <a:srgbClr val="E4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374450"/>
                  </a:ext>
                </a:extLst>
              </a:tr>
            </a:tbl>
          </a:graphicData>
        </a:graphic>
      </p:graphicFrame>
      <p:pic>
        <p:nvPicPr>
          <p:cNvPr id="5" name="Content Placeholder 7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95632603-E42A-892C-0463-6D56BF374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68"/>
          <a:stretch/>
        </p:blipFill>
        <p:spPr>
          <a:xfrm>
            <a:off x="310896" y="4968432"/>
            <a:ext cx="2151024" cy="1565420"/>
          </a:xfrm>
        </p:spPr>
      </p:pic>
      <p:pic>
        <p:nvPicPr>
          <p:cNvPr id="6" name="Picture 5" descr="A white house with a flag on it&#10;&#10;AI-generated content may be incorrect.">
            <a:extLst>
              <a:ext uri="{FF2B5EF4-FFF2-40B4-BE49-F238E27FC236}">
                <a16:creationId xmlns:a16="http://schemas.microsoft.com/office/drawing/2014/main" id="{663B21BB-D6EF-6ABE-95EF-722662950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12" y="3381347"/>
            <a:ext cx="2151024" cy="127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96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C35619-6516-BACC-2429-8AA6EBD4B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E4C966-5B08-995B-7ADA-EE772A238CFA}"/>
              </a:ext>
            </a:extLst>
          </p:cNvPr>
          <p:cNvSpPr/>
          <p:nvPr/>
        </p:nvSpPr>
        <p:spPr>
          <a:xfrm>
            <a:off x="310896" y="0"/>
            <a:ext cx="2148840" cy="6858000"/>
          </a:xfrm>
          <a:prstGeom prst="rect">
            <a:avLst/>
          </a:prstGeom>
          <a:solidFill>
            <a:srgbClr val="0C13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5A0BDD-88B1-4F92-620C-0AF8A5FF3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33" b="3245"/>
          <a:stretch/>
        </p:blipFill>
        <p:spPr>
          <a:xfrm>
            <a:off x="308227" y="5028595"/>
            <a:ext cx="2148840" cy="1762276"/>
          </a:xfr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514046-D8E8-6825-0045-23F51DFF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8" y="155448"/>
            <a:ext cx="10515600" cy="1325563"/>
          </a:xfrm>
        </p:spPr>
        <p:txBody>
          <a:bodyPr/>
          <a:lstStyle/>
          <a:p>
            <a:r>
              <a:rPr lang="en-US" dirty="0"/>
              <a:t>Military and Immigration Enforcement</a:t>
            </a:r>
          </a:p>
        </p:txBody>
      </p:sp>
      <p:pic>
        <p:nvPicPr>
          <p:cNvPr id="10" name="Picture 9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5791E54A-3A1D-C492-1122-185660787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68"/>
          <a:stretch/>
        </p:blipFill>
        <p:spPr>
          <a:xfrm>
            <a:off x="308227" y="2892473"/>
            <a:ext cx="2151509" cy="1711806"/>
          </a:xfrm>
          <a:prstGeom prst="rect">
            <a:avLst/>
          </a:prstGeom>
        </p:spPr>
      </p:pic>
      <p:pic>
        <p:nvPicPr>
          <p:cNvPr id="9" name="Picture 8" descr="A group of badges with different colors&#10;&#10;AI-generated content may be incorrect.">
            <a:extLst>
              <a:ext uri="{FF2B5EF4-FFF2-40B4-BE49-F238E27FC236}">
                <a16:creationId xmlns:a16="http://schemas.microsoft.com/office/drawing/2014/main" id="{E8A51469-79D3-8C9F-042B-F9FB199B4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596" y="2388506"/>
            <a:ext cx="5378532" cy="3227119"/>
          </a:xfrm>
          <a:prstGeom prst="rect">
            <a:avLst/>
          </a:prstGeom>
        </p:spPr>
      </p:pic>
      <p:pic>
        <p:nvPicPr>
          <p:cNvPr id="12" name="Picture 11" descr="A logo of a department of homeland security&#10;&#10;AI-generated content may be incorrect.">
            <a:extLst>
              <a:ext uri="{FF2B5EF4-FFF2-40B4-BE49-F238E27FC236}">
                <a16:creationId xmlns:a16="http://schemas.microsoft.com/office/drawing/2014/main" id="{5A85EE36-6A1C-DB0F-2420-9FDE107A7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9904" y="2388506"/>
            <a:ext cx="3251200" cy="32512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47257A-283A-41ED-6F14-6AFC6C339936}"/>
              </a:ext>
            </a:extLst>
          </p:cNvPr>
          <p:cNvCxnSpPr/>
          <p:nvPr/>
        </p:nvCxnSpPr>
        <p:spPr>
          <a:xfrm>
            <a:off x="8122722" y="1959429"/>
            <a:ext cx="0" cy="4227615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39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01248F-8F09-DAC4-68D8-52A2BC973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807FEA-0D65-2E70-A2E3-B5E92E9BD6B6}"/>
              </a:ext>
            </a:extLst>
          </p:cNvPr>
          <p:cNvSpPr/>
          <p:nvPr/>
        </p:nvSpPr>
        <p:spPr>
          <a:xfrm>
            <a:off x="310896" y="0"/>
            <a:ext cx="2148840" cy="6858000"/>
          </a:xfrm>
          <a:prstGeom prst="rect">
            <a:avLst/>
          </a:prstGeom>
          <a:solidFill>
            <a:srgbClr val="0C13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D7AB20-F38A-FC0F-FF93-C4E3FBC2E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33" b="3245"/>
          <a:stretch/>
        </p:blipFill>
        <p:spPr>
          <a:xfrm>
            <a:off x="308227" y="5028595"/>
            <a:ext cx="2148840" cy="1762276"/>
          </a:xfr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1D163A-B07D-8BFE-A510-BF43E166F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8" y="155448"/>
            <a:ext cx="10515600" cy="1325563"/>
          </a:xfrm>
        </p:spPr>
        <p:txBody>
          <a:bodyPr/>
          <a:lstStyle/>
          <a:p>
            <a:r>
              <a:rPr lang="en-US" dirty="0"/>
              <a:t>Military and Immigration Enforcement</a:t>
            </a:r>
          </a:p>
        </p:txBody>
      </p:sp>
      <p:pic>
        <p:nvPicPr>
          <p:cNvPr id="10" name="Picture 9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CDAAD8D4-6CE3-FD70-8BAC-7F8BFB233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68"/>
          <a:stretch/>
        </p:blipFill>
        <p:spPr>
          <a:xfrm>
            <a:off x="308227" y="2892473"/>
            <a:ext cx="2151509" cy="1711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1B6F3F-83D6-3D3C-F50F-2AC37AAC908D}"/>
              </a:ext>
            </a:extLst>
          </p:cNvPr>
          <p:cNvSpPr txBox="1"/>
          <p:nvPr/>
        </p:nvSpPr>
        <p:spPr>
          <a:xfrm>
            <a:off x="2763550" y="1326458"/>
            <a:ext cx="4302267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u="sng" dirty="0"/>
              <a:t>Trigger</a:t>
            </a:r>
          </a:p>
          <a:p>
            <a:pPr algn="just"/>
            <a:r>
              <a:rPr lang="en-US" sz="2000" dirty="0"/>
              <a:t>I . . . hereby declare that a </a:t>
            </a:r>
            <a:r>
              <a:rPr lang="en-US" sz="2000" dirty="0">
                <a:solidFill>
                  <a:srgbClr val="FF0000"/>
                </a:solidFill>
              </a:rPr>
              <a:t>national emergency</a:t>
            </a:r>
            <a:r>
              <a:rPr lang="en-US" sz="2000" dirty="0"/>
              <a:t> exists at the southern border of the United States, . . . [and] that this emergency requires use of the Armed Forces.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b="0" i="0" u="sng" dirty="0">
                <a:effectLst/>
                <a:latin typeface="Aptos" panose="020B0004020202020204" pitchFamily="34" charset="0"/>
              </a:rPr>
              <a:t>Immediate Actions</a:t>
            </a:r>
            <a:endParaRPr lang="en-US" sz="2000" dirty="0">
              <a:latin typeface="Aptos" panose="020B0004020202020204" pitchFamily="34" charset="0"/>
            </a:endParaRPr>
          </a:p>
          <a:p>
            <a:pPr algn="just"/>
            <a:r>
              <a:rPr lang="en-US" sz="2000" b="0" i="0" dirty="0">
                <a:effectLst/>
                <a:latin typeface="Aptos" panose="020B0004020202020204" pitchFamily="34" charset="0"/>
              </a:rPr>
              <a:t>. . . all appropriate action to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ptos" panose="020B0004020202020204" pitchFamily="34" charset="0"/>
              </a:rPr>
              <a:t>facilitate the operational needs of the Secretary of Homeland Security </a:t>
            </a:r>
            <a:r>
              <a:rPr lang="en-US" sz="2000" b="0" i="0" dirty="0">
                <a:effectLst/>
                <a:latin typeface="Aptos" panose="020B0004020202020204" pitchFamily="34" charset="0"/>
              </a:rPr>
              <a:t>along the southern border, including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Detention Space </a:t>
            </a:r>
            <a:endParaRPr lang="en-US" sz="2000" b="0" i="0" dirty="0">
              <a:effectLst/>
              <a:latin typeface="Aptos" panose="020B00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</a:t>
            </a:r>
            <a:r>
              <a:rPr lang="en-US" sz="2000" b="0" i="0" dirty="0">
                <a:effectLst/>
                <a:latin typeface="Aptos" panose="020B0004020202020204" pitchFamily="34" charset="0"/>
              </a:rPr>
              <a:t>ransportation (including aircraft)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Physical Barriers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“[I]</a:t>
            </a:r>
            <a:r>
              <a:rPr lang="en-US" sz="2000" b="0" i="0" dirty="0" err="1">
                <a:effectLst/>
                <a:latin typeface="Aptos" panose="020B0004020202020204" pitchFamily="34" charset="0"/>
              </a:rPr>
              <a:t>mpedance</a:t>
            </a:r>
            <a:r>
              <a:rPr lang="en-US" sz="2000" b="0" i="0" dirty="0">
                <a:effectLst/>
                <a:latin typeface="Aptos" panose="020B0004020202020204" pitchFamily="34" charset="0"/>
              </a:rPr>
              <a:t> and denial of the unauthorized physical entry”</a:t>
            </a:r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0EB631-59FC-8B2C-CB6F-6FE3B1E73605}"/>
              </a:ext>
            </a:extLst>
          </p:cNvPr>
          <p:cNvSpPr txBox="1"/>
          <p:nvPr/>
        </p:nvSpPr>
        <p:spPr>
          <a:xfrm>
            <a:off x="7882128" y="1326458"/>
            <a:ext cx="369824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u="sng" dirty="0">
                <a:latin typeface="Aptos" panose="020B0004020202020204" pitchFamily="34" charset="0"/>
              </a:rPr>
              <a:t>Ongoing Role</a:t>
            </a:r>
          </a:p>
          <a:p>
            <a:pPr algn="just"/>
            <a:r>
              <a:rPr lang="en-US" sz="2000" dirty="0">
                <a:latin typeface="Aptos" panose="020B0004020202020204" pitchFamily="34" charset="0"/>
              </a:rPr>
              <a:t>. . . revision to the Unified Command Plan that assigns United States Northern Command (USNORTHCOM) </a:t>
            </a:r>
            <a:r>
              <a:rPr lang="en-US" sz="2000" dirty="0">
                <a:solidFill>
                  <a:srgbClr val="FF0000"/>
                </a:solidFill>
                <a:latin typeface="Aptos" panose="020B0004020202020204" pitchFamily="34" charset="0"/>
              </a:rPr>
              <a:t>the mission to seal the borders and maintain the sovereignty, territorial integrity, and security of the United States </a:t>
            </a:r>
            <a:r>
              <a:rPr lang="en-US" sz="2000" dirty="0">
                <a:latin typeface="Aptos" panose="020B0004020202020204" pitchFamily="34" charset="0"/>
              </a:rPr>
              <a:t>by repelling forms of invasion including unlawful mass migration, narcotics trafficking, human smuggling and trafficking, and other criminal activities.</a:t>
            </a:r>
          </a:p>
        </p:txBody>
      </p:sp>
    </p:spTree>
    <p:extLst>
      <p:ext uri="{BB962C8B-B14F-4D97-AF65-F5344CB8AC3E}">
        <p14:creationId xmlns:p14="http://schemas.microsoft.com/office/powerpoint/2010/main" val="1583487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3325</TotalTime>
  <Words>1042</Words>
  <Application>Microsoft Macintosh PowerPoint</Application>
  <PresentationFormat>Widescreen</PresentationFormat>
  <Paragraphs>215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__nvidiaSansFont_d06c34</vt:lpstr>
      <vt:lpstr>Aptos</vt:lpstr>
      <vt:lpstr>Aptos Display</vt:lpstr>
      <vt:lpstr>Arial</vt:lpstr>
      <vt:lpstr>Times</vt:lpstr>
      <vt:lpstr>Times New Roman</vt:lpstr>
      <vt:lpstr>Office Theme</vt:lpstr>
      <vt:lpstr>PowerPoint Presentation</vt:lpstr>
      <vt:lpstr>PowerPoint Presentation</vt:lpstr>
      <vt:lpstr>Outline</vt:lpstr>
      <vt:lpstr>Legal Immigration Categories</vt:lpstr>
      <vt:lpstr>Legal Immigration Categories</vt:lpstr>
      <vt:lpstr>Immigration Categories: Humanitarian</vt:lpstr>
      <vt:lpstr>Legal Immigration Categories: Other Bans</vt:lpstr>
      <vt:lpstr>Military and Immigration Enforcement</vt:lpstr>
      <vt:lpstr>Military and Immigration Enforcement</vt:lpstr>
      <vt:lpstr>Local Enforcement and Sanctuary Cities</vt:lpstr>
      <vt:lpstr>Local Enforcement and Sanctuary Cities</vt:lpstr>
      <vt:lpstr>Local Enforcement and Sanctuary Cities</vt:lpstr>
      <vt:lpstr>Birthright Citizenship</vt:lpstr>
      <vt:lpstr>Birthright Citizenship</vt:lpstr>
      <vt:lpstr>The Laken Riley Act (2025)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Su, Rick</dc:creator>
  <cp:lastModifiedBy>Su, Rick</cp:lastModifiedBy>
  <cp:revision>3</cp:revision>
  <dcterms:created xsi:type="dcterms:W3CDTF">2025-01-30T20:48:03Z</dcterms:created>
  <dcterms:modified xsi:type="dcterms:W3CDTF">2025-02-04T21:32:05Z</dcterms:modified>
</cp:coreProperties>
</file>