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6" r:id="rId2"/>
    <p:sldId id="328" r:id="rId3"/>
    <p:sldId id="334" r:id="rId4"/>
    <p:sldId id="329" r:id="rId5"/>
    <p:sldId id="330" r:id="rId6"/>
    <p:sldId id="332" r:id="rId7"/>
    <p:sldId id="333" r:id="rId8"/>
    <p:sldId id="331" r:id="rId9"/>
    <p:sldId id="335" r:id="rId10"/>
    <p:sldId id="337" r:id="rId11"/>
    <p:sldId id="339" r:id="rId12"/>
    <p:sldId id="336" r:id="rId13"/>
    <p:sldId id="340" r:id="rId14"/>
    <p:sldId id="341" r:id="rId15"/>
    <p:sldId id="33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6"/>
    <p:restoredTop sz="94410"/>
  </p:normalViewPr>
  <p:slideViewPr>
    <p:cSldViewPr snapToGrid="0" snapToObjects="1">
      <p:cViewPr>
        <p:scale>
          <a:sx n="78" d="100"/>
          <a:sy n="78" d="100"/>
        </p:scale>
        <p:origin x="2672" y="6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BE7AE-A0F7-7C46-9ECA-7D8F5A7D314C}" type="datetimeFigureOut">
              <a:rPr lang="en-US" smtClean="0"/>
              <a:t>2/3/26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0DF30E-C5B5-F54D-A943-D137DFBB7A38}" type="slidenum">
              <a:rPr lang="en-US" smtClean="0"/>
              <a:t>‹#›</a:t>
            </a:fld>
            <a:endParaRPr lang="en-US"/>
          </a:p>
        </p:txBody>
      </p:sp>
    </p:spTree>
    <p:extLst>
      <p:ext uri="{BB962C8B-B14F-4D97-AF65-F5344CB8AC3E}">
        <p14:creationId xmlns:p14="http://schemas.microsoft.com/office/powerpoint/2010/main" val="3243559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6BD64-0D7A-BE4B-A230-A47EAC745F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667C4B-0D19-CB42-8E38-FA56BA4A07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91CF81-C5BA-B342-88C2-075F62CF086F}"/>
              </a:ext>
            </a:extLst>
          </p:cNvPr>
          <p:cNvSpPr>
            <a:spLocks noGrp="1"/>
          </p:cNvSpPr>
          <p:nvPr>
            <p:ph type="dt" sz="half" idx="10"/>
          </p:nvPr>
        </p:nvSpPr>
        <p:spPr/>
        <p:txBody>
          <a:bodyPr/>
          <a:lstStyle/>
          <a:p>
            <a:fld id="{82BAF839-AE3E-E745-AB38-20EE00274E03}" type="datetimeFigureOut">
              <a:rPr lang="en-US" smtClean="0"/>
              <a:t>2/3/26</a:t>
            </a:fld>
            <a:endParaRPr lang="en-US"/>
          </a:p>
        </p:txBody>
      </p:sp>
      <p:sp>
        <p:nvSpPr>
          <p:cNvPr id="5" name="Footer Placeholder 4">
            <a:extLst>
              <a:ext uri="{FF2B5EF4-FFF2-40B4-BE49-F238E27FC236}">
                <a16:creationId xmlns:a16="http://schemas.microsoft.com/office/drawing/2014/main" id="{22461CA3-E3FB-6143-905E-D3FD1167B7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8304F9-B296-2F4B-8702-E32262BC9EC0}"/>
              </a:ext>
            </a:extLst>
          </p:cNvPr>
          <p:cNvSpPr>
            <a:spLocks noGrp="1"/>
          </p:cNvSpPr>
          <p:nvPr>
            <p:ph type="sldNum" sz="quarter" idx="12"/>
          </p:nvPr>
        </p:nvSpPr>
        <p:spPr/>
        <p:txBody>
          <a:bodyPr/>
          <a:lstStyle/>
          <a:p>
            <a:fld id="{E5115223-7B91-A841-BB17-CCF5739F1E8B}" type="slidenum">
              <a:rPr lang="en-US" smtClean="0"/>
              <a:t>‹#›</a:t>
            </a:fld>
            <a:endParaRPr lang="en-US"/>
          </a:p>
        </p:txBody>
      </p:sp>
    </p:spTree>
    <p:extLst>
      <p:ext uri="{BB962C8B-B14F-4D97-AF65-F5344CB8AC3E}">
        <p14:creationId xmlns:p14="http://schemas.microsoft.com/office/powerpoint/2010/main" val="311732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90DA2-2CE2-5448-86AB-4927C42E18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BF43BC-65D1-804A-BED0-15FD384EFB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0313E8-14A9-A64C-89D3-38366FD7BCA7}"/>
              </a:ext>
            </a:extLst>
          </p:cNvPr>
          <p:cNvSpPr>
            <a:spLocks noGrp="1"/>
          </p:cNvSpPr>
          <p:nvPr>
            <p:ph type="dt" sz="half" idx="10"/>
          </p:nvPr>
        </p:nvSpPr>
        <p:spPr/>
        <p:txBody>
          <a:bodyPr/>
          <a:lstStyle/>
          <a:p>
            <a:fld id="{82BAF839-AE3E-E745-AB38-20EE00274E03}" type="datetimeFigureOut">
              <a:rPr lang="en-US" smtClean="0"/>
              <a:t>2/3/26</a:t>
            </a:fld>
            <a:endParaRPr lang="en-US"/>
          </a:p>
        </p:txBody>
      </p:sp>
      <p:sp>
        <p:nvSpPr>
          <p:cNvPr id="5" name="Footer Placeholder 4">
            <a:extLst>
              <a:ext uri="{FF2B5EF4-FFF2-40B4-BE49-F238E27FC236}">
                <a16:creationId xmlns:a16="http://schemas.microsoft.com/office/drawing/2014/main" id="{18BCACA1-F5B5-354D-B870-A29F5AB685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45AF9-FECC-7E46-981D-710FE1D8D35F}"/>
              </a:ext>
            </a:extLst>
          </p:cNvPr>
          <p:cNvSpPr>
            <a:spLocks noGrp="1"/>
          </p:cNvSpPr>
          <p:nvPr>
            <p:ph type="sldNum" sz="quarter" idx="12"/>
          </p:nvPr>
        </p:nvSpPr>
        <p:spPr/>
        <p:txBody>
          <a:bodyPr/>
          <a:lstStyle/>
          <a:p>
            <a:fld id="{E5115223-7B91-A841-BB17-CCF5739F1E8B}" type="slidenum">
              <a:rPr lang="en-US" smtClean="0"/>
              <a:t>‹#›</a:t>
            </a:fld>
            <a:endParaRPr lang="en-US"/>
          </a:p>
        </p:txBody>
      </p:sp>
    </p:spTree>
    <p:extLst>
      <p:ext uri="{BB962C8B-B14F-4D97-AF65-F5344CB8AC3E}">
        <p14:creationId xmlns:p14="http://schemas.microsoft.com/office/powerpoint/2010/main" val="208719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D2C31A-15EE-4B40-A052-66F574E44B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E29914-1C48-4448-AF45-DEA5232F6D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63DE3-AE4F-7841-AA4B-18F10D27449B}"/>
              </a:ext>
            </a:extLst>
          </p:cNvPr>
          <p:cNvSpPr>
            <a:spLocks noGrp="1"/>
          </p:cNvSpPr>
          <p:nvPr>
            <p:ph type="dt" sz="half" idx="10"/>
          </p:nvPr>
        </p:nvSpPr>
        <p:spPr/>
        <p:txBody>
          <a:bodyPr/>
          <a:lstStyle/>
          <a:p>
            <a:fld id="{82BAF839-AE3E-E745-AB38-20EE00274E03}" type="datetimeFigureOut">
              <a:rPr lang="en-US" smtClean="0"/>
              <a:t>2/3/26</a:t>
            </a:fld>
            <a:endParaRPr lang="en-US"/>
          </a:p>
        </p:txBody>
      </p:sp>
      <p:sp>
        <p:nvSpPr>
          <p:cNvPr id="5" name="Footer Placeholder 4">
            <a:extLst>
              <a:ext uri="{FF2B5EF4-FFF2-40B4-BE49-F238E27FC236}">
                <a16:creationId xmlns:a16="http://schemas.microsoft.com/office/drawing/2014/main" id="{B0D26C8F-46D1-D249-8A7C-76778F7A34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A1FFB9-1918-824B-A214-435A3A65F107}"/>
              </a:ext>
            </a:extLst>
          </p:cNvPr>
          <p:cNvSpPr>
            <a:spLocks noGrp="1"/>
          </p:cNvSpPr>
          <p:nvPr>
            <p:ph type="sldNum" sz="quarter" idx="12"/>
          </p:nvPr>
        </p:nvSpPr>
        <p:spPr/>
        <p:txBody>
          <a:bodyPr/>
          <a:lstStyle/>
          <a:p>
            <a:fld id="{E5115223-7B91-A841-BB17-CCF5739F1E8B}" type="slidenum">
              <a:rPr lang="en-US" smtClean="0"/>
              <a:t>‹#›</a:t>
            </a:fld>
            <a:endParaRPr lang="en-US"/>
          </a:p>
        </p:txBody>
      </p:sp>
    </p:spTree>
    <p:extLst>
      <p:ext uri="{BB962C8B-B14F-4D97-AF65-F5344CB8AC3E}">
        <p14:creationId xmlns:p14="http://schemas.microsoft.com/office/powerpoint/2010/main" val="507093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Title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9783-F65E-A247-AEEF-0786DB688F2D}"/>
              </a:ext>
            </a:extLst>
          </p:cNvPr>
          <p:cNvSpPr>
            <a:spLocks noGrp="1"/>
          </p:cNvSpPr>
          <p:nvPr>
            <p:ph type="ctrTitle"/>
          </p:nvPr>
        </p:nvSpPr>
        <p:spPr>
          <a:xfrm>
            <a:off x="5007431" y="2141524"/>
            <a:ext cx="6239689" cy="1441012"/>
          </a:xfrm>
          <a:prstGeom prst="rect">
            <a:avLst/>
          </a:prstGeom>
        </p:spPr>
        <p:txBody>
          <a:bodyPr anchor="t">
            <a:normAutofit/>
          </a:bodyPr>
          <a:lstStyle>
            <a:lvl1pPr algn="l">
              <a:defRPr sz="4800" spc="0">
                <a:solidFill>
                  <a:schemeClr val="bg1"/>
                </a:solidFill>
                <a:latin typeface="Merriweather" pitchFamily="2" charset="77"/>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5954AF0-214F-DD47-A5EE-28710D19E367}"/>
              </a:ext>
            </a:extLst>
          </p:cNvPr>
          <p:cNvSpPr>
            <a:spLocks noGrp="1"/>
          </p:cNvSpPr>
          <p:nvPr>
            <p:ph type="subTitle" idx="1"/>
          </p:nvPr>
        </p:nvSpPr>
        <p:spPr>
          <a:xfrm>
            <a:off x="5007431" y="3877810"/>
            <a:ext cx="6239689" cy="1365522"/>
          </a:xfrm>
          <a:prstGeom prst="rect">
            <a:avLst/>
          </a:prstGeom>
        </p:spPr>
        <p:txBody>
          <a:bodyPr>
            <a:normAutofit/>
          </a:bodyPr>
          <a:lstStyle>
            <a:lvl1pPr marL="0" indent="0" algn="l">
              <a:buNone/>
              <a:defRPr sz="2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5D9CDF8B-DFE6-E742-868D-269D26308FB5}"/>
              </a:ext>
            </a:extLst>
          </p:cNvPr>
          <p:cNvSpPr txBox="1"/>
          <p:nvPr userDrawn="1"/>
        </p:nvSpPr>
        <p:spPr>
          <a:xfrm>
            <a:off x="5704114" y="1509486"/>
            <a:ext cx="184731" cy="369332"/>
          </a:xfrm>
          <a:prstGeom prst="rect">
            <a:avLst/>
          </a:prstGeom>
          <a:noFill/>
        </p:spPr>
        <p:txBody>
          <a:bodyPr wrap="none" rtlCol="0">
            <a:spAutoFit/>
          </a:bodyPr>
          <a:lstStyle/>
          <a:p>
            <a:endParaRPr lang="en-US"/>
          </a:p>
        </p:txBody>
      </p:sp>
      <p:pic>
        <p:nvPicPr>
          <p:cNvPr id="16" name="Picture 15">
            <a:extLst>
              <a:ext uri="{FF2B5EF4-FFF2-40B4-BE49-F238E27FC236}">
                <a16:creationId xmlns:a16="http://schemas.microsoft.com/office/drawing/2014/main" id="{94CE4814-38B7-704C-B19B-DA997ADA61E5}"/>
              </a:ext>
            </a:extLst>
          </p:cNvPr>
          <p:cNvPicPr>
            <a:picLocks noChangeAspect="1"/>
          </p:cNvPicPr>
          <p:nvPr userDrawn="1"/>
        </p:nvPicPr>
        <p:blipFill>
          <a:blip r:embed="rId3"/>
          <a:stretch>
            <a:fillRect/>
          </a:stretch>
        </p:blipFill>
        <p:spPr>
          <a:xfrm>
            <a:off x="5094514" y="1822967"/>
            <a:ext cx="473166" cy="69003"/>
          </a:xfrm>
          <a:prstGeom prst="rect">
            <a:avLst/>
          </a:prstGeom>
        </p:spPr>
      </p:pic>
      <p:pic>
        <p:nvPicPr>
          <p:cNvPr id="18" name="Picture 17">
            <a:extLst>
              <a:ext uri="{FF2B5EF4-FFF2-40B4-BE49-F238E27FC236}">
                <a16:creationId xmlns:a16="http://schemas.microsoft.com/office/drawing/2014/main" id="{320F0AFF-665B-2D41-8F84-F12E857D6C38}"/>
              </a:ext>
            </a:extLst>
          </p:cNvPr>
          <p:cNvPicPr>
            <a:picLocks noChangeAspect="1"/>
          </p:cNvPicPr>
          <p:nvPr userDrawn="1"/>
        </p:nvPicPr>
        <p:blipFill>
          <a:blip r:embed="rId4"/>
          <a:stretch>
            <a:fillRect/>
          </a:stretch>
        </p:blipFill>
        <p:spPr>
          <a:xfrm>
            <a:off x="5094514" y="5994400"/>
            <a:ext cx="2495006" cy="457200"/>
          </a:xfrm>
          <a:prstGeom prst="rect">
            <a:avLst/>
          </a:prstGeom>
        </p:spPr>
      </p:pic>
      <p:sp>
        <p:nvSpPr>
          <p:cNvPr id="5" name="Text Placeholder 4">
            <a:extLst>
              <a:ext uri="{FF2B5EF4-FFF2-40B4-BE49-F238E27FC236}">
                <a16:creationId xmlns:a16="http://schemas.microsoft.com/office/drawing/2014/main" id="{CB257A99-76CB-9243-97DB-B2BAB5C6C5A4}"/>
              </a:ext>
            </a:extLst>
          </p:cNvPr>
          <p:cNvSpPr>
            <a:spLocks noGrp="1"/>
          </p:cNvSpPr>
          <p:nvPr>
            <p:ph type="body" sz="quarter" idx="11" hasCustomPrompt="1"/>
          </p:nvPr>
        </p:nvSpPr>
        <p:spPr>
          <a:xfrm>
            <a:off x="4966963" y="1343225"/>
            <a:ext cx="2197100" cy="230188"/>
          </a:xfrm>
        </p:spPr>
        <p:txBody>
          <a:bodyPr>
            <a:noAutofit/>
          </a:bodyPr>
          <a:lstStyle>
            <a:lvl1pPr marL="0" indent="0">
              <a:buNone/>
              <a:defRPr sz="1400" b="1" i="0">
                <a:solidFill>
                  <a:srgbClr val="4B9CD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DATE</a:t>
            </a:r>
          </a:p>
        </p:txBody>
      </p:sp>
    </p:spTree>
    <p:extLst>
      <p:ext uri="{BB962C8B-B14F-4D97-AF65-F5344CB8AC3E}">
        <p14:creationId xmlns:p14="http://schemas.microsoft.com/office/powerpoint/2010/main" val="352034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8547F-B977-084A-8CE0-4C040AE4AC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CC0CD9-EF0C-B743-AD06-FCE91CCA03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57EA1-A507-7141-BDC1-7911C6AFCAA2}"/>
              </a:ext>
            </a:extLst>
          </p:cNvPr>
          <p:cNvSpPr>
            <a:spLocks noGrp="1"/>
          </p:cNvSpPr>
          <p:nvPr>
            <p:ph type="dt" sz="half" idx="10"/>
          </p:nvPr>
        </p:nvSpPr>
        <p:spPr/>
        <p:txBody>
          <a:bodyPr/>
          <a:lstStyle/>
          <a:p>
            <a:fld id="{82BAF839-AE3E-E745-AB38-20EE00274E03}" type="datetimeFigureOut">
              <a:rPr lang="en-US" smtClean="0"/>
              <a:t>2/3/26</a:t>
            </a:fld>
            <a:endParaRPr lang="en-US"/>
          </a:p>
        </p:txBody>
      </p:sp>
      <p:sp>
        <p:nvSpPr>
          <p:cNvPr id="5" name="Footer Placeholder 4">
            <a:extLst>
              <a:ext uri="{FF2B5EF4-FFF2-40B4-BE49-F238E27FC236}">
                <a16:creationId xmlns:a16="http://schemas.microsoft.com/office/drawing/2014/main" id="{0ECEF4E8-356A-3847-96DC-FB4637E199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96CF13-2B53-D146-96E8-912B208B1944}"/>
              </a:ext>
            </a:extLst>
          </p:cNvPr>
          <p:cNvSpPr>
            <a:spLocks noGrp="1"/>
          </p:cNvSpPr>
          <p:nvPr>
            <p:ph type="sldNum" sz="quarter" idx="12"/>
          </p:nvPr>
        </p:nvSpPr>
        <p:spPr/>
        <p:txBody>
          <a:bodyPr/>
          <a:lstStyle/>
          <a:p>
            <a:fld id="{E5115223-7B91-A841-BB17-CCF5739F1E8B}" type="slidenum">
              <a:rPr lang="en-US" smtClean="0"/>
              <a:t>‹#›</a:t>
            </a:fld>
            <a:endParaRPr lang="en-US"/>
          </a:p>
        </p:txBody>
      </p:sp>
    </p:spTree>
    <p:extLst>
      <p:ext uri="{BB962C8B-B14F-4D97-AF65-F5344CB8AC3E}">
        <p14:creationId xmlns:p14="http://schemas.microsoft.com/office/powerpoint/2010/main" val="3750536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EFAEA-E0C9-FC4A-A2B7-EC66969583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851140-BE9F-204C-B971-377EC3FB34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A40AE2-5650-C041-ADDD-6C51F677DF00}"/>
              </a:ext>
            </a:extLst>
          </p:cNvPr>
          <p:cNvSpPr>
            <a:spLocks noGrp="1"/>
          </p:cNvSpPr>
          <p:nvPr>
            <p:ph type="dt" sz="half" idx="10"/>
          </p:nvPr>
        </p:nvSpPr>
        <p:spPr/>
        <p:txBody>
          <a:bodyPr/>
          <a:lstStyle/>
          <a:p>
            <a:fld id="{82BAF839-AE3E-E745-AB38-20EE00274E03}" type="datetimeFigureOut">
              <a:rPr lang="en-US" smtClean="0"/>
              <a:t>2/3/26</a:t>
            </a:fld>
            <a:endParaRPr lang="en-US"/>
          </a:p>
        </p:txBody>
      </p:sp>
      <p:sp>
        <p:nvSpPr>
          <p:cNvPr id="5" name="Footer Placeholder 4">
            <a:extLst>
              <a:ext uri="{FF2B5EF4-FFF2-40B4-BE49-F238E27FC236}">
                <a16:creationId xmlns:a16="http://schemas.microsoft.com/office/drawing/2014/main" id="{20EEE3E1-A27E-EA43-8C8A-21ED9B8C7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629A0-2CFD-C34C-B7E2-E415D0542B00}"/>
              </a:ext>
            </a:extLst>
          </p:cNvPr>
          <p:cNvSpPr>
            <a:spLocks noGrp="1"/>
          </p:cNvSpPr>
          <p:nvPr>
            <p:ph type="sldNum" sz="quarter" idx="12"/>
          </p:nvPr>
        </p:nvSpPr>
        <p:spPr/>
        <p:txBody>
          <a:bodyPr/>
          <a:lstStyle/>
          <a:p>
            <a:fld id="{E5115223-7B91-A841-BB17-CCF5739F1E8B}" type="slidenum">
              <a:rPr lang="en-US" smtClean="0"/>
              <a:t>‹#›</a:t>
            </a:fld>
            <a:endParaRPr lang="en-US"/>
          </a:p>
        </p:txBody>
      </p:sp>
    </p:spTree>
    <p:extLst>
      <p:ext uri="{BB962C8B-B14F-4D97-AF65-F5344CB8AC3E}">
        <p14:creationId xmlns:p14="http://schemas.microsoft.com/office/powerpoint/2010/main" val="336894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86012-398E-9045-911D-7917624701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A9CDA4-F359-FD46-BFB7-60F6D76E8C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9CA607-C98F-E94D-95AE-96E92E83D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F52912-C8E2-B740-81FF-22256D29721E}"/>
              </a:ext>
            </a:extLst>
          </p:cNvPr>
          <p:cNvSpPr>
            <a:spLocks noGrp="1"/>
          </p:cNvSpPr>
          <p:nvPr>
            <p:ph type="dt" sz="half" idx="10"/>
          </p:nvPr>
        </p:nvSpPr>
        <p:spPr/>
        <p:txBody>
          <a:bodyPr/>
          <a:lstStyle/>
          <a:p>
            <a:fld id="{82BAF839-AE3E-E745-AB38-20EE00274E03}" type="datetimeFigureOut">
              <a:rPr lang="en-US" smtClean="0"/>
              <a:t>2/3/26</a:t>
            </a:fld>
            <a:endParaRPr lang="en-US"/>
          </a:p>
        </p:txBody>
      </p:sp>
      <p:sp>
        <p:nvSpPr>
          <p:cNvPr id="6" name="Footer Placeholder 5">
            <a:extLst>
              <a:ext uri="{FF2B5EF4-FFF2-40B4-BE49-F238E27FC236}">
                <a16:creationId xmlns:a16="http://schemas.microsoft.com/office/drawing/2014/main" id="{844AD1F7-D537-6F46-84F8-3059A70292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249069-58C2-434C-9A69-E0FB8483C1DB}"/>
              </a:ext>
            </a:extLst>
          </p:cNvPr>
          <p:cNvSpPr>
            <a:spLocks noGrp="1"/>
          </p:cNvSpPr>
          <p:nvPr>
            <p:ph type="sldNum" sz="quarter" idx="12"/>
          </p:nvPr>
        </p:nvSpPr>
        <p:spPr/>
        <p:txBody>
          <a:bodyPr/>
          <a:lstStyle/>
          <a:p>
            <a:fld id="{E5115223-7B91-A841-BB17-CCF5739F1E8B}" type="slidenum">
              <a:rPr lang="en-US" smtClean="0"/>
              <a:t>‹#›</a:t>
            </a:fld>
            <a:endParaRPr lang="en-US"/>
          </a:p>
        </p:txBody>
      </p:sp>
    </p:spTree>
    <p:extLst>
      <p:ext uri="{BB962C8B-B14F-4D97-AF65-F5344CB8AC3E}">
        <p14:creationId xmlns:p14="http://schemas.microsoft.com/office/powerpoint/2010/main" val="2212763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8AEEB-8D85-4642-AE2E-CC2A029FF0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21D8BF-38A3-6B41-B96E-E48F8A1E11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509545-85FE-A340-89EF-21111715AF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A5664D-0E8E-0D4B-AAAD-2CD61FC3B9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EDE597-531E-5F41-A31C-02624E7CD0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3E3955-3D93-5741-BA57-FD24E3F969B3}"/>
              </a:ext>
            </a:extLst>
          </p:cNvPr>
          <p:cNvSpPr>
            <a:spLocks noGrp="1"/>
          </p:cNvSpPr>
          <p:nvPr>
            <p:ph type="dt" sz="half" idx="10"/>
          </p:nvPr>
        </p:nvSpPr>
        <p:spPr/>
        <p:txBody>
          <a:bodyPr/>
          <a:lstStyle/>
          <a:p>
            <a:fld id="{82BAF839-AE3E-E745-AB38-20EE00274E03}" type="datetimeFigureOut">
              <a:rPr lang="en-US" smtClean="0"/>
              <a:t>2/3/26</a:t>
            </a:fld>
            <a:endParaRPr lang="en-US"/>
          </a:p>
        </p:txBody>
      </p:sp>
      <p:sp>
        <p:nvSpPr>
          <p:cNvPr id="8" name="Footer Placeholder 7">
            <a:extLst>
              <a:ext uri="{FF2B5EF4-FFF2-40B4-BE49-F238E27FC236}">
                <a16:creationId xmlns:a16="http://schemas.microsoft.com/office/drawing/2014/main" id="{4C03706D-5827-7A40-89D9-20E2FAA887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331A3F-765E-EC40-9380-B5F05633C970}"/>
              </a:ext>
            </a:extLst>
          </p:cNvPr>
          <p:cNvSpPr>
            <a:spLocks noGrp="1"/>
          </p:cNvSpPr>
          <p:nvPr>
            <p:ph type="sldNum" sz="quarter" idx="12"/>
          </p:nvPr>
        </p:nvSpPr>
        <p:spPr/>
        <p:txBody>
          <a:bodyPr/>
          <a:lstStyle/>
          <a:p>
            <a:fld id="{E5115223-7B91-A841-BB17-CCF5739F1E8B}" type="slidenum">
              <a:rPr lang="en-US" smtClean="0"/>
              <a:t>‹#›</a:t>
            </a:fld>
            <a:endParaRPr lang="en-US"/>
          </a:p>
        </p:txBody>
      </p:sp>
    </p:spTree>
    <p:extLst>
      <p:ext uri="{BB962C8B-B14F-4D97-AF65-F5344CB8AC3E}">
        <p14:creationId xmlns:p14="http://schemas.microsoft.com/office/powerpoint/2010/main" val="2700667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549A7-600C-7C49-8FD3-BD4D422346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AD58DE-EBDD-0247-BFE7-84A1553DE9C5}"/>
              </a:ext>
            </a:extLst>
          </p:cNvPr>
          <p:cNvSpPr>
            <a:spLocks noGrp="1"/>
          </p:cNvSpPr>
          <p:nvPr>
            <p:ph type="dt" sz="half" idx="10"/>
          </p:nvPr>
        </p:nvSpPr>
        <p:spPr/>
        <p:txBody>
          <a:bodyPr/>
          <a:lstStyle/>
          <a:p>
            <a:fld id="{82BAF839-AE3E-E745-AB38-20EE00274E03}" type="datetimeFigureOut">
              <a:rPr lang="en-US" smtClean="0"/>
              <a:t>2/3/26</a:t>
            </a:fld>
            <a:endParaRPr lang="en-US"/>
          </a:p>
        </p:txBody>
      </p:sp>
      <p:sp>
        <p:nvSpPr>
          <p:cNvPr id="4" name="Footer Placeholder 3">
            <a:extLst>
              <a:ext uri="{FF2B5EF4-FFF2-40B4-BE49-F238E27FC236}">
                <a16:creationId xmlns:a16="http://schemas.microsoft.com/office/drawing/2014/main" id="{63173BF2-2925-2B47-A2E3-36A7E99593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2A4336-5C2C-E642-8217-5E85723EE1B3}"/>
              </a:ext>
            </a:extLst>
          </p:cNvPr>
          <p:cNvSpPr>
            <a:spLocks noGrp="1"/>
          </p:cNvSpPr>
          <p:nvPr>
            <p:ph type="sldNum" sz="quarter" idx="12"/>
          </p:nvPr>
        </p:nvSpPr>
        <p:spPr/>
        <p:txBody>
          <a:bodyPr/>
          <a:lstStyle/>
          <a:p>
            <a:fld id="{E5115223-7B91-A841-BB17-CCF5739F1E8B}" type="slidenum">
              <a:rPr lang="en-US" smtClean="0"/>
              <a:t>‹#›</a:t>
            </a:fld>
            <a:endParaRPr lang="en-US"/>
          </a:p>
        </p:txBody>
      </p:sp>
    </p:spTree>
    <p:extLst>
      <p:ext uri="{BB962C8B-B14F-4D97-AF65-F5344CB8AC3E}">
        <p14:creationId xmlns:p14="http://schemas.microsoft.com/office/powerpoint/2010/main" val="1203893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96112A-387A-3948-91C2-6C8ED3F57F39}"/>
              </a:ext>
            </a:extLst>
          </p:cNvPr>
          <p:cNvSpPr>
            <a:spLocks noGrp="1"/>
          </p:cNvSpPr>
          <p:nvPr>
            <p:ph type="dt" sz="half" idx="10"/>
          </p:nvPr>
        </p:nvSpPr>
        <p:spPr/>
        <p:txBody>
          <a:bodyPr/>
          <a:lstStyle/>
          <a:p>
            <a:fld id="{82BAF839-AE3E-E745-AB38-20EE00274E03}" type="datetimeFigureOut">
              <a:rPr lang="en-US" smtClean="0"/>
              <a:t>2/3/26</a:t>
            </a:fld>
            <a:endParaRPr lang="en-US"/>
          </a:p>
        </p:txBody>
      </p:sp>
      <p:sp>
        <p:nvSpPr>
          <p:cNvPr id="3" name="Footer Placeholder 2">
            <a:extLst>
              <a:ext uri="{FF2B5EF4-FFF2-40B4-BE49-F238E27FC236}">
                <a16:creationId xmlns:a16="http://schemas.microsoft.com/office/drawing/2014/main" id="{5BCE314E-EDDB-104C-9958-C4A0A63247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D754FC-CC9B-E84F-9C8B-7A39355FAEBD}"/>
              </a:ext>
            </a:extLst>
          </p:cNvPr>
          <p:cNvSpPr>
            <a:spLocks noGrp="1"/>
          </p:cNvSpPr>
          <p:nvPr>
            <p:ph type="sldNum" sz="quarter" idx="12"/>
          </p:nvPr>
        </p:nvSpPr>
        <p:spPr/>
        <p:txBody>
          <a:bodyPr/>
          <a:lstStyle/>
          <a:p>
            <a:fld id="{E5115223-7B91-A841-BB17-CCF5739F1E8B}" type="slidenum">
              <a:rPr lang="en-US" smtClean="0"/>
              <a:t>‹#›</a:t>
            </a:fld>
            <a:endParaRPr lang="en-US"/>
          </a:p>
        </p:txBody>
      </p:sp>
    </p:spTree>
    <p:extLst>
      <p:ext uri="{BB962C8B-B14F-4D97-AF65-F5344CB8AC3E}">
        <p14:creationId xmlns:p14="http://schemas.microsoft.com/office/powerpoint/2010/main" val="245712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0D4DD-AFD3-B94D-88ED-29F96EB0E7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FD4B31-E0FF-984A-81E6-FDF3B9B636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32F452-978C-7145-BEB6-1967D47314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4FC133-6036-8244-900D-6528B04FF507}"/>
              </a:ext>
            </a:extLst>
          </p:cNvPr>
          <p:cNvSpPr>
            <a:spLocks noGrp="1"/>
          </p:cNvSpPr>
          <p:nvPr>
            <p:ph type="dt" sz="half" idx="10"/>
          </p:nvPr>
        </p:nvSpPr>
        <p:spPr/>
        <p:txBody>
          <a:bodyPr/>
          <a:lstStyle/>
          <a:p>
            <a:fld id="{82BAF839-AE3E-E745-AB38-20EE00274E03}" type="datetimeFigureOut">
              <a:rPr lang="en-US" smtClean="0"/>
              <a:t>2/3/26</a:t>
            </a:fld>
            <a:endParaRPr lang="en-US"/>
          </a:p>
        </p:txBody>
      </p:sp>
      <p:sp>
        <p:nvSpPr>
          <p:cNvPr id="6" name="Footer Placeholder 5">
            <a:extLst>
              <a:ext uri="{FF2B5EF4-FFF2-40B4-BE49-F238E27FC236}">
                <a16:creationId xmlns:a16="http://schemas.microsoft.com/office/drawing/2014/main" id="{7592A1F4-7BC3-7847-96E5-BB83E06B61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E6AA9C-09E9-FF45-9A84-C5E1717E1A75}"/>
              </a:ext>
            </a:extLst>
          </p:cNvPr>
          <p:cNvSpPr>
            <a:spLocks noGrp="1"/>
          </p:cNvSpPr>
          <p:nvPr>
            <p:ph type="sldNum" sz="quarter" idx="12"/>
          </p:nvPr>
        </p:nvSpPr>
        <p:spPr/>
        <p:txBody>
          <a:bodyPr/>
          <a:lstStyle/>
          <a:p>
            <a:fld id="{E5115223-7B91-A841-BB17-CCF5739F1E8B}" type="slidenum">
              <a:rPr lang="en-US" smtClean="0"/>
              <a:t>‹#›</a:t>
            </a:fld>
            <a:endParaRPr lang="en-US"/>
          </a:p>
        </p:txBody>
      </p:sp>
    </p:spTree>
    <p:extLst>
      <p:ext uri="{BB962C8B-B14F-4D97-AF65-F5344CB8AC3E}">
        <p14:creationId xmlns:p14="http://schemas.microsoft.com/office/powerpoint/2010/main" val="3885680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BF847-DB12-314E-9C59-7D64479AAB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348175-4843-194F-B702-01CCB9BE6E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F2B37E-5E47-8545-846B-7A9A5B9D5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24BD77-F6C6-5B43-8D20-4023EE9A3D24}"/>
              </a:ext>
            </a:extLst>
          </p:cNvPr>
          <p:cNvSpPr>
            <a:spLocks noGrp="1"/>
          </p:cNvSpPr>
          <p:nvPr>
            <p:ph type="dt" sz="half" idx="10"/>
          </p:nvPr>
        </p:nvSpPr>
        <p:spPr/>
        <p:txBody>
          <a:bodyPr/>
          <a:lstStyle/>
          <a:p>
            <a:fld id="{82BAF839-AE3E-E745-AB38-20EE00274E03}" type="datetimeFigureOut">
              <a:rPr lang="en-US" smtClean="0"/>
              <a:t>2/3/26</a:t>
            </a:fld>
            <a:endParaRPr lang="en-US"/>
          </a:p>
        </p:txBody>
      </p:sp>
      <p:sp>
        <p:nvSpPr>
          <p:cNvPr id="6" name="Footer Placeholder 5">
            <a:extLst>
              <a:ext uri="{FF2B5EF4-FFF2-40B4-BE49-F238E27FC236}">
                <a16:creationId xmlns:a16="http://schemas.microsoft.com/office/drawing/2014/main" id="{CD2C82E6-82F4-7347-8044-71D4D4572D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392C3F-3803-1549-8CD2-534D35A194D2}"/>
              </a:ext>
            </a:extLst>
          </p:cNvPr>
          <p:cNvSpPr>
            <a:spLocks noGrp="1"/>
          </p:cNvSpPr>
          <p:nvPr>
            <p:ph type="sldNum" sz="quarter" idx="12"/>
          </p:nvPr>
        </p:nvSpPr>
        <p:spPr/>
        <p:txBody>
          <a:bodyPr/>
          <a:lstStyle/>
          <a:p>
            <a:fld id="{E5115223-7B91-A841-BB17-CCF5739F1E8B}" type="slidenum">
              <a:rPr lang="en-US" smtClean="0"/>
              <a:t>‹#›</a:t>
            </a:fld>
            <a:endParaRPr lang="en-US"/>
          </a:p>
        </p:txBody>
      </p:sp>
    </p:spTree>
    <p:extLst>
      <p:ext uri="{BB962C8B-B14F-4D97-AF65-F5344CB8AC3E}">
        <p14:creationId xmlns:p14="http://schemas.microsoft.com/office/powerpoint/2010/main" val="74685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ADD6D7-143C-9E41-A67D-9ADE70A798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09B4E3-5E71-A24D-8271-E6329B741B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179AEB-464F-BD43-AD75-5C9C75DA4F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AF839-AE3E-E745-AB38-20EE00274E03}" type="datetimeFigureOut">
              <a:rPr lang="en-US" smtClean="0"/>
              <a:t>2/3/26</a:t>
            </a:fld>
            <a:endParaRPr lang="en-US"/>
          </a:p>
        </p:txBody>
      </p:sp>
      <p:sp>
        <p:nvSpPr>
          <p:cNvPr id="5" name="Footer Placeholder 4">
            <a:extLst>
              <a:ext uri="{FF2B5EF4-FFF2-40B4-BE49-F238E27FC236}">
                <a16:creationId xmlns:a16="http://schemas.microsoft.com/office/drawing/2014/main" id="{CBA2F4A6-982A-C140-BEAF-CFE08EE176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7C2DF1-4D05-D74C-BAA6-CE3D22BE55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15223-7B91-A841-BB17-CCF5739F1E8B}" type="slidenum">
              <a:rPr lang="en-US" smtClean="0"/>
              <a:t>‹#›</a:t>
            </a:fld>
            <a:endParaRPr lang="en-US"/>
          </a:p>
        </p:txBody>
      </p:sp>
    </p:spTree>
    <p:extLst>
      <p:ext uri="{BB962C8B-B14F-4D97-AF65-F5344CB8AC3E}">
        <p14:creationId xmlns:p14="http://schemas.microsoft.com/office/powerpoint/2010/main" val="3409946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gl.wikipedia.org/wiki/Samuel_Johnson" TargetMode="External"/><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flickr.com/photos/28567825@N03/3429996054" TargetMode="Externa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rjcox/4718753515" TargetMode="External"/><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hyperlink" Target="https://www.moneypedia.de/index.php/Thomas_Jefferson" TargetMode="Externa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moneypedia.de/index.php/Thomas_Jefferson" TargetMode="External"/><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moneypedia.de/index.php/Thomas_Jefferson" TargetMode="External"/><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hyperlink" Target="https://he.wikipedia.org/wiki/%D7%98%D7%A7%D7%99%D7%98%D7%95%D7%A1" TargetMode="Externa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E49FF87-1B4F-3041-A6C1-0E2247B152C1}"/>
              </a:ext>
            </a:extLst>
          </p:cNvPr>
          <p:cNvSpPr>
            <a:spLocks noGrp="1"/>
          </p:cNvSpPr>
          <p:nvPr>
            <p:ph type="ctrTitle"/>
          </p:nvPr>
        </p:nvSpPr>
        <p:spPr>
          <a:xfrm>
            <a:off x="5007431" y="2141524"/>
            <a:ext cx="6239689" cy="2053958"/>
          </a:xfrm>
        </p:spPr>
        <p:txBody>
          <a:bodyPr>
            <a:noAutofit/>
          </a:bodyPr>
          <a:lstStyle/>
          <a:p>
            <a:br>
              <a:rPr lang="en-GB" sz="3200" dirty="0"/>
            </a:br>
            <a:r>
              <a:rPr lang="en-GB" sz="3200" dirty="0"/>
              <a:t>The Shining Traces of His Pen:  Jefferson, Tacitus and “Pith”</a:t>
            </a:r>
            <a:endParaRPr lang="en-US" sz="3200" dirty="0"/>
          </a:p>
        </p:txBody>
      </p:sp>
      <p:sp>
        <p:nvSpPr>
          <p:cNvPr id="15" name="Subtitle 14">
            <a:extLst>
              <a:ext uri="{FF2B5EF4-FFF2-40B4-BE49-F238E27FC236}">
                <a16:creationId xmlns:a16="http://schemas.microsoft.com/office/drawing/2014/main" id="{3353239F-A744-064A-AE9A-2239FC9357D6}"/>
              </a:ext>
            </a:extLst>
          </p:cNvPr>
          <p:cNvSpPr>
            <a:spLocks noGrp="1"/>
          </p:cNvSpPr>
          <p:nvPr>
            <p:ph type="subTitle" idx="1"/>
          </p:nvPr>
        </p:nvSpPr>
        <p:spPr>
          <a:xfrm>
            <a:off x="5007431" y="4361007"/>
            <a:ext cx="6239689" cy="1365522"/>
          </a:xfrm>
        </p:spPr>
        <p:txBody>
          <a:bodyPr/>
          <a:lstStyle/>
          <a:p>
            <a:r>
              <a:rPr lang="en-US" dirty="0"/>
              <a:t>Martin Brinkley</a:t>
            </a:r>
          </a:p>
          <a:p>
            <a:r>
              <a:rPr lang="en-US" dirty="0"/>
              <a:t>William Rand Kenan, Jr. Distinguished Professor</a:t>
            </a:r>
          </a:p>
          <a:p>
            <a:r>
              <a:rPr lang="en-US" dirty="0"/>
              <a:t>Dean Emeritus</a:t>
            </a:r>
          </a:p>
        </p:txBody>
      </p:sp>
      <p:sp>
        <p:nvSpPr>
          <p:cNvPr id="16" name="Text Placeholder 15">
            <a:extLst>
              <a:ext uri="{FF2B5EF4-FFF2-40B4-BE49-F238E27FC236}">
                <a16:creationId xmlns:a16="http://schemas.microsoft.com/office/drawing/2014/main" id="{2B195935-7F95-4243-BCBF-65E5BD523B26}"/>
              </a:ext>
            </a:extLst>
          </p:cNvPr>
          <p:cNvSpPr>
            <a:spLocks noGrp="1"/>
          </p:cNvSpPr>
          <p:nvPr>
            <p:ph type="body" sz="quarter" idx="11"/>
          </p:nvPr>
        </p:nvSpPr>
        <p:spPr>
          <a:xfrm>
            <a:off x="4966963" y="1343224"/>
            <a:ext cx="4397374" cy="232187"/>
          </a:xfrm>
        </p:spPr>
        <p:txBody>
          <a:bodyPr/>
          <a:lstStyle/>
          <a:p>
            <a:r>
              <a:rPr lang="en-US" dirty="0"/>
              <a:t>13 February 2026 – Festival of Legal Learning</a:t>
            </a:r>
          </a:p>
        </p:txBody>
      </p:sp>
    </p:spTree>
    <p:extLst>
      <p:ext uri="{BB962C8B-B14F-4D97-AF65-F5344CB8AC3E}">
        <p14:creationId xmlns:p14="http://schemas.microsoft.com/office/powerpoint/2010/main" val="1684481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33C7D-7510-2D7E-8065-672A2F2DE7B3}"/>
              </a:ext>
            </a:extLst>
          </p:cNvPr>
          <p:cNvSpPr>
            <a:spLocks noGrp="1"/>
          </p:cNvSpPr>
          <p:nvPr>
            <p:ph type="title"/>
          </p:nvPr>
        </p:nvSpPr>
        <p:spPr/>
        <p:txBody>
          <a:bodyPr/>
          <a:lstStyle/>
          <a:p>
            <a:r>
              <a:rPr lang="en-US" dirty="0"/>
              <a:t>Principal Works of Tacitus</a:t>
            </a:r>
          </a:p>
        </p:txBody>
      </p:sp>
      <p:sp>
        <p:nvSpPr>
          <p:cNvPr id="3" name="TextBox 2">
            <a:extLst>
              <a:ext uri="{FF2B5EF4-FFF2-40B4-BE49-F238E27FC236}">
                <a16:creationId xmlns:a16="http://schemas.microsoft.com/office/drawing/2014/main" id="{51291AA7-0E33-1BF0-69A1-592B152CC84C}"/>
              </a:ext>
            </a:extLst>
          </p:cNvPr>
          <p:cNvSpPr txBox="1"/>
          <p:nvPr/>
        </p:nvSpPr>
        <p:spPr>
          <a:xfrm>
            <a:off x="751437" y="1457607"/>
            <a:ext cx="8383510" cy="5262979"/>
          </a:xfrm>
          <a:prstGeom prst="rect">
            <a:avLst/>
          </a:prstGeom>
          <a:noFill/>
        </p:spPr>
        <p:txBody>
          <a:bodyPr wrap="square" rtlCol="0">
            <a:spAutoFit/>
          </a:bodyPr>
          <a:lstStyle/>
          <a:p>
            <a:pPr marL="1836738" indent="-2568575"/>
            <a:r>
              <a:rPr lang="en-US" sz="2800" dirty="0"/>
              <a:t>96	</a:t>
            </a:r>
            <a:r>
              <a:rPr lang="en-US" sz="2800" b="1" i="1" dirty="0"/>
              <a:t>Agricola</a:t>
            </a:r>
          </a:p>
          <a:p>
            <a:endParaRPr lang="en-US" sz="2800" dirty="0"/>
          </a:p>
          <a:p>
            <a:pPr marL="1836738" indent="-1836738"/>
            <a:r>
              <a:rPr lang="en-US" sz="2800" dirty="0"/>
              <a:t>98	</a:t>
            </a:r>
            <a:r>
              <a:rPr lang="en-US" sz="2800" b="1" i="1" dirty="0"/>
              <a:t>Germania</a:t>
            </a:r>
            <a:r>
              <a:rPr lang="en-US" sz="2800" dirty="0"/>
              <a:t> </a:t>
            </a:r>
          </a:p>
          <a:p>
            <a:endParaRPr lang="en-US" sz="2800" dirty="0"/>
          </a:p>
          <a:p>
            <a:pPr marL="1836738" indent="-2568575"/>
            <a:r>
              <a:rPr lang="en-US" sz="2800" dirty="0"/>
              <a:t>100-110	</a:t>
            </a:r>
            <a:r>
              <a:rPr lang="en-US" sz="2800" b="1" i="1" dirty="0"/>
              <a:t>Historiae</a:t>
            </a:r>
            <a:r>
              <a:rPr lang="en-US" sz="2800" i="1" dirty="0"/>
              <a:t> </a:t>
            </a:r>
            <a:r>
              <a:rPr lang="en-US" sz="2800" dirty="0"/>
              <a:t>(originally covered AD 69-96 in 14 books; 4 books survive entire, along with 26 chapters of a fifth book; all cover the year 69-70)</a:t>
            </a:r>
          </a:p>
          <a:p>
            <a:pPr marL="1105218" indent="-1836738"/>
            <a:endParaRPr lang="en-US" sz="2800" dirty="0"/>
          </a:p>
          <a:p>
            <a:pPr marL="1836738" indent="-2568575"/>
            <a:r>
              <a:rPr lang="en-US" sz="2800" dirty="0"/>
              <a:t>115-120?	</a:t>
            </a:r>
            <a:r>
              <a:rPr lang="en-US" sz="2800" b="1" i="1" dirty="0"/>
              <a:t>Annales</a:t>
            </a:r>
            <a:r>
              <a:rPr lang="en-US" sz="2800" i="1" dirty="0"/>
              <a:t> </a:t>
            </a:r>
            <a:r>
              <a:rPr lang="en-US" sz="2800" dirty="0"/>
              <a:t>(originally covered AD 14-68 in 16 books; books 7-10 and parts of books 5, 6, 11 and 16 are missing)</a:t>
            </a:r>
          </a:p>
        </p:txBody>
      </p:sp>
    </p:spTree>
    <p:extLst>
      <p:ext uri="{BB962C8B-B14F-4D97-AF65-F5344CB8AC3E}">
        <p14:creationId xmlns:p14="http://schemas.microsoft.com/office/powerpoint/2010/main" val="2603300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oom with a circular floor and a circular ceiling with a circular pattern and a circular ceiling with a circular ceiling with a circular pattern with a circular pattern with a circular pattern and a circular ceiling with&#10;&#10;AI-generated content may be incorrect.">
            <a:extLst>
              <a:ext uri="{FF2B5EF4-FFF2-40B4-BE49-F238E27FC236}">
                <a16:creationId xmlns:a16="http://schemas.microsoft.com/office/drawing/2014/main" id="{9E6D8322-7A78-DC20-2D5B-B47DC332A965}"/>
              </a:ext>
            </a:extLst>
          </p:cNvPr>
          <p:cNvPicPr>
            <a:picLocks noChangeAspect="1"/>
          </p:cNvPicPr>
          <p:nvPr/>
        </p:nvPicPr>
        <p:blipFill>
          <a:blip r:embed="rId2"/>
          <a:srcRect t="20753" b="15558"/>
          <a:stretch>
            <a:fillRect/>
          </a:stretch>
        </p:blipFill>
        <p:spPr>
          <a:xfrm>
            <a:off x="457200" y="457200"/>
            <a:ext cx="11277600" cy="5943600"/>
          </a:xfrm>
          <a:prstGeom prst="rect">
            <a:avLst/>
          </a:prstGeom>
        </p:spPr>
      </p:pic>
    </p:spTree>
    <p:extLst>
      <p:ext uri="{BB962C8B-B14F-4D97-AF65-F5344CB8AC3E}">
        <p14:creationId xmlns:p14="http://schemas.microsoft.com/office/powerpoint/2010/main" val="3340368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document&#10;&#10;AI-generated content may be incorrect.">
            <a:extLst>
              <a:ext uri="{FF2B5EF4-FFF2-40B4-BE49-F238E27FC236}">
                <a16:creationId xmlns:a16="http://schemas.microsoft.com/office/drawing/2014/main" id="{2D100619-2960-6D0E-ACFD-63AA2FB43A3F}"/>
              </a:ext>
            </a:extLst>
          </p:cNvPr>
          <p:cNvPicPr>
            <a:picLocks noChangeAspect="1"/>
          </p:cNvPicPr>
          <p:nvPr/>
        </p:nvPicPr>
        <p:blipFill>
          <a:blip r:embed="rId2"/>
          <a:stretch>
            <a:fillRect/>
          </a:stretch>
        </p:blipFill>
        <p:spPr>
          <a:xfrm>
            <a:off x="1470630" y="457200"/>
            <a:ext cx="9250740" cy="5943600"/>
          </a:xfrm>
          <a:prstGeom prst="rect">
            <a:avLst/>
          </a:prstGeom>
        </p:spPr>
      </p:pic>
    </p:spTree>
    <p:extLst>
      <p:ext uri="{BB962C8B-B14F-4D97-AF65-F5344CB8AC3E}">
        <p14:creationId xmlns:p14="http://schemas.microsoft.com/office/powerpoint/2010/main" val="3296941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1DF5C1E-B408-BC7B-E566-EEC7334751A2}"/>
              </a:ext>
            </a:extLst>
          </p:cNvPr>
          <p:cNvSpPr txBox="1"/>
          <p:nvPr/>
        </p:nvSpPr>
        <p:spPr>
          <a:xfrm>
            <a:off x="6367461" y="728664"/>
            <a:ext cx="4984813" cy="3157080"/>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3600" dirty="0">
                <a:latin typeface="+mj-lt"/>
                <a:ea typeface="+mj-ea"/>
                <a:cs typeface="+mj-cs"/>
              </a:rPr>
              <a:t>“Pith”:  “Energy; cogency; fulness of sentiment; closeness and </a:t>
            </a:r>
            <a:r>
              <a:rPr lang="en-US" sz="3600" dirty="0" err="1">
                <a:latin typeface="+mj-lt"/>
                <a:ea typeface="+mj-ea"/>
                <a:cs typeface="+mj-cs"/>
              </a:rPr>
              <a:t>vigour</a:t>
            </a:r>
            <a:r>
              <a:rPr lang="en-US" sz="3600" dirty="0">
                <a:latin typeface="+mj-lt"/>
                <a:ea typeface="+mj-ea"/>
                <a:cs typeface="+mj-cs"/>
              </a:rPr>
              <a:t> of thought and </a:t>
            </a:r>
            <a:r>
              <a:rPr lang="en-US" sz="3600" dirty="0" err="1">
                <a:latin typeface="+mj-lt"/>
                <a:ea typeface="+mj-ea"/>
                <a:cs typeface="+mj-cs"/>
              </a:rPr>
              <a:t>st</a:t>
            </a:r>
            <a:r>
              <a:rPr lang="en-US" sz="3600" dirty="0">
                <a:latin typeface="+mj-lt"/>
                <a:ea typeface="+mj-ea"/>
                <a:cs typeface="+mj-cs"/>
              </a:rPr>
              <a:t>[y]le.” </a:t>
            </a:r>
          </a:p>
        </p:txBody>
      </p:sp>
      <p:pic>
        <p:nvPicPr>
          <p:cNvPr id="4" name="Picture 3" descr="A person with white hair&#10;&#10;AI-generated content may be incorrect.">
            <a:extLst>
              <a:ext uri="{FF2B5EF4-FFF2-40B4-BE49-F238E27FC236}">
                <a16:creationId xmlns:a16="http://schemas.microsoft.com/office/drawing/2014/main" id="{01DFC362-6724-651D-FA3F-6A248373D938}"/>
              </a:ext>
            </a:extLst>
          </p:cNvPr>
          <p:cNvPicPr>
            <a:picLocks noChangeAspect="1"/>
          </p:cNvPicPr>
          <p:nvPr/>
        </p:nvPicPr>
        <p:blipFill>
          <a:blip r:embed="rId2">
            <a:extLst>
              <a:ext uri="{837473B0-CC2E-450A-ABE3-18F120FF3D39}">
                <a1611:picAttrSrcUrl xmlns:a1611="http://schemas.microsoft.com/office/drawing/2016/11/main" r:id="rId3"/>
              </a:ext>
            </a:extLst>
          </a:blip>
          <a:srcRect r="1" b="6932"/>
          <a:stretch>
            <a:fillRect/>
          </a:stretch>
        </p:blipFill>
        <p:spPr>
          <a:xfrm>
            <a:off x="1" y="10"/>
            <a:ext cx="6005512" cy="6857990"/>
          </a:xfrm>
          <a:prstGeom prst="rect">
            <a:avLst/>
          </a:prstGeom>
        </p:spPr>
      </p:pic>
      <p:sp>
        <p:nvSpPr>
          <p:cNvPr id="5" name="TextBox 4">
            <a:extLst>
              <a:ext uri="{FF2B5EF4-FFF2-40B4-BE49-F238E27FC236}">
                <a16:creationId xmlns:a16="http://schemas.microsoft.com/office/drawing/2014/main" id="{09FCB4F6-3FC4-F74F-6312-62A67D12B34D}"/>
              </a:ext>
            </a:extLst>
          </p:cNvPr>
          <p:cNvSpPr txBox="1"/>
          <p:nvPr/>
        </p:nvSpPr>
        <p:spPr>
          <a:xfrm>
            <a:off x="3698471"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gl.wikipedia.org/wiki/Samuel_Johnso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568346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B53D74-2996-7986-0EBE-ADDDCF09A60F}"/>
              </a:ext>
            </a:extLst>
          </p:cNvPr>
          <p:cNvSpPr txBox="1"/>
          <p:nvPr/>
        </p:nvSpPr>
        <p:spPr>
          <a:xfrm>
            <a:off x="650421" y="431470"/>
            <a:ext cx="11089822" cy="5632311"/>
          </a:xfrm>
          <a:prstGeom prst="rect">
            <a:avLst/>
          </a:prstGeom>
          <a:noFill/>
        </p:spPr>
        <p:txBody>
          <a:bodyPr wrap="square" rtlCol="0">
            <a:spAutoFit/>
          </a:bodyPr>
          <a:lstStyle/>
          <a:p>
            <a:r>
              <a:rPr lang="en-US" sz="2400" dirty="0"/>
              <a:t>I </a:t>
            </a:r>
            <a:r>
              <a:rPr lang="en-US" sz="2400" dirty="0" err="1"/>
              <a:t>acknolege</a:t>
            </a:r>
            <a:r>
              <a:rPr lang="en-US" sz="2400" dirty="0"/>
              <a:t> myself at the same time not an adept in the metaphysical speculations of grammar. by </a:t>
            </a:r>
            <a:r>
              <a:rPr lang="en-US" sz="2400" dirty="0" err="1"/>
              <a:t>analysing</a:t>
            </a:r>
            <a:r>
              <a:rPr lang="en-US" sz="2400" dirty="0"/>
              <a:t> too minutely we often reduce our subject to atoms of which the mind loses it’s hold. nor am I a friend to a scrupulous purism of style. I readily sacrifice the niceties of syntax to euphony and strength. </a:t>
            </a:r>
            <a:r>
              <a:rPr lang="en-US" sz="2400" i="1" dirty="0"/>
              <a:t>it is by boldly neglecting the </a:t>
            </a:r>
            <a:r>
              <a:rPr lang="en-US" sz="2400" i="1" dirty="0" err="1"/>
              <a:t>rigorisms</a:t>
            </a:r>
            <a:r>
              <a:rPr lang="en-US" sz="2400" i="1" dirty="0"/>
              <a:t> of grammar that Tacitus has made himself the strongest writer in the world. the Hypercritics call him barbarous; but I should be sorry to exchange his barbarisms for their wire-drawn purisms. some of his sentences are as strong as language can make them. had he scrupulously filled up the whole of their syntax, they would have been merely common.</a:t>
            </a:r>
            <a:r>
              <a:rPr lang="en-US" sz="2400" dirty="0"/>
              <a:t> to explain my meaning by an English example, I will quote the motto of o[ne,] I believe, of the regicides of Charles I. ‘Rebellion </a:t>
            </a:r>
            <a:r>
              <a:rPr lang="en-US" sz="2400" u="sng" dirty="0"/>
              <a:t>to</a:t>
            </a:r>
            <a:r>
              <a:rPr lang="en-US" sz="2400" dirty="0"/>
              <a:t> tyrants is obedience [to] God.’ correct it’s syntax, ‘Rebellion </a:t>
            </a:r>
            <a:r>
              <a:rPr lang="en-US" sz="2400" u="sng" dirty="0"/>
              <a:t>against</a:t>
            </a:r>
            <a:r>
              <a:rPr lang="en-US" sz="2400" dirty="0"/>
              <a:t> tyrants is obedience to God,’ it has lost all the strength and beauty of the antithesis. however, dear Sir, I profess again my want of familiarity with these speculations, I hazard them without confidence, and offer them submissively to your consideration and more </a:t>
            </a:r>
            <a:r>
              <a:rPr lang="en-US" sz="2400" dirty="0" err="1"/>
              <a:t>practised</a:t>
            </a:r>
            <a:r>
              <a:rPr lang="en-US" sz="2400" dirty="0"/>
              <a:t> judgment.</a:t>
            </a:r>
          </a:p>
          <a:p>
            <a:r>
              <a:rPr lang="en-US" sz="2400" dirty="0"/>
              <a:t>(J. to Edward Everett, Feb. 24, 1823)</a:t>
            </a:r>
          </a:p>
        </p:txBody>
      </p:sp>
    </p:spTree>
    <p:extLst>
      <p:ext uri="{BB962C8B-B14F-4D97-AF65-F5344CB8AC3E}">
        <p14:creationId xmlns:p14="http://schemas.microsoft.com/office/powerpoint/2010/main" val="2846399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F4BABB1-562F-FAF0-15ED-050C680B3388}"/>
              </a:ext>
            </a:extLst>
          </p:cNvPr>
          <p:cNvSpPr txBox="1"/>
          <p:nvPr/>
        </p:nvSpPr>
        <p:spPr>
          <a:xfrm>
            <a:off x="6112617" y="604157"/>
            <a:ext cx="5643953" cy="5666014"/>
          </a:xfrm>
          <a:prstGeom prst="rect">
            <a:avLst/>
          </a:prstGeom>
        </p:spPr>
        <p:txBody>
          <a:bodyPr vert="horz" lIns="91440" tIns="45720" rIns="91440" bIns="45720" rtlCol="0">
            <a:noAutofit/>
          </a:bodyPr>
          <a:lstStyle/>
          <a:p>
            <a:pPr>
              <a:lnSpc>
                <a:spcPct val="90000"/>
              </a:lnSpc>
              <a:spcAft>
                <a:spcPts val="600"/>
              </a:spcAft>
            </a:pPr>
            <a:r>
              <a:rPr lang="en-US" sz="2400" dirty="0"/>
              <a:t>“For god’s sake, my dear Sir, take up your pen, select the most striking heresies, and cut him to pieces in the face of the public. There is nobody else who can &amp; will enter the lists with him. Never in my opinion, was so calamitous an appointment made, as that of the present minister of F. here. </a:t>
            </a:r>
            <a:r>
              <a:rPr lang="en-US" sz="2400" b="1" dirty="0"/>
              <a:t>Hotheaded, all imagination, no judgment, passionate, disrespectful &amp; even indecent towards the P. in his written as well as verbal communications, talking of appeals from him to Congress, from them to the people, urging the most unreasonable &amp; groundless propositions, &amp; in the most dictatorial style &amp;c.</a:t>
            </a:r>
            <a:r>
              <a:rPr lang="en-US" sz="2400" dirty="0"/>
              <a:t>” (J. to James Madison, July 7, 1793)</a:t>
            </a:r>
          </a:p>
        </p:txBody>
      </p:sp>
      <p:sp>
        <p:nvSpPr>
          <p:cNvPr id="6" name="TextBox 5">
            <a:extLst>
              <a:ext uri="{FF2B5EF4-FFF2-40B4-BE49-F238E27FC236}">
                <a16:creationId xmlns:a16="http://schemas.microsoft.com/office/drawing/2014/main" id="{C0B06769-FAC7-44F2-B9F0-AFA00A55CC2A}"/>
              </a:ext>
            </a:extLst>
          </p:cNvPr>
          <p:cNvSpPr txBox="1"/>
          <p:nvPr/>
        </p:nvSpPr>
        <p:spPr>
          <a:xfrm>
            <a:off x="3037114" y="1714500"/>
            <a:ext cx="184731" cy="369332"/>
          </a:xfrm>
          <a:prstGeom prst="rect">
            <a:avLst/>
          </a:prstGeom>
          <a:noFill/>
        </p:spPr>
        <p:txBody>
          <a:bodyPr wrap="none" rtlCol="0">
            <a:spAutoFit/>
          </a:bodyPr>
          <a:lstStyle/>
          <a:p>
            <a:endParaRPr lang="en-US" dirty="0"/>
          </a:p>
        </p:txBody>
      </p:sp>
      <p:pic>
        <p:nvPicPr>
          <p:cNvPr id="8" name="Picture 7" descr="A painting of a person in a gold frame&#10;&#10;AI-generated content may be incorrect.">
            <a:extLst>
              <a:ext uri="{FF2B5EF4-FFF2-40B4-BE49-F238E27FC236}">
                <a16:creationId xmlns:a16="http://schemas.microsoft.com/office/drawing/2014/main" id="{6C2B8081-630B-6A2D-A13B-FBAF103DF71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74171" y="84845"/>
            <a:ext cx="5397500" cy="6502400"/>
          </a:xfrm>
          <a:prstGeom prst="rect">
            <a:avLst/>
          </a:prstGeom>
        </p:spPr>
      </p:pic>
    </p:spTree>
    <p:extLst>
      <p:ext uri="{BB962C8B-B14F-4D97-AF65-F5344CB8AC3E}">
        <p14:creationId xmlns:p14="http://schemas.microsoft.com/office/powerpoint/2010/main" val="4163780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Rectangle 38">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12" name="Picture 11" descr="A stone monument with text on it&#10;&#10;AI-generated content may be incorrect.">
            <a:extLst>
              <a:ext uri="{FF2B5EF4-FFF2-40B4-BE49-F238E27FC236}">
                <a16:creationId xmlns:a16="http://schemas.microsoft.com/office/drawing/2014/main" id="{00EF86F4-58C8-821C-A551-14F91027882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970679" y="1132764"/>
            <a:ext cx="2956944" cy="4413350"/>
          </a:xfrm>
          <a:prstGeom prst="rect">
            <a:avLst/>
          </a:prstGeom>
        </p:spPr>
      </p:pic>
      <p:cxnSp>
        <p:nvCxnSpPr>
          <p:cNvPr id="41" name="Straight Connector 40">
            <a:extLst>
              <a:ext uri="{FF2B5EF4-FFF2-40B4-BE49-F238E27FC236}">
                <a16:creationId xmlns:a16="http://schemas.microsoft.com/office/drawing/2014/main" id="{02E9B2EE-76CA-47F3-9977-3F2FCB7FD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739239"/>
            <a:ext cx="0" cy="3200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A portrait of a person&#10;&#10;AI-generated content may be incorrect.">
            <a:extLst>
              <a:ext uri="{FF2B5EF4-FFF2-40B4-BE49-F238E27FC236}">
                <a16:creationId xmlns:a16="http://schemas.microsoft.com/office/drawing/2014/main" id="{5DD02DF2-76A3-7FC9-4188-1588DF620E9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896475" y="1119335"/>
            <a:ext cx="3720844" cy="4440208"/>
          </a:xfrm>
          <a:prstGeom prst="rect">
            <a:avLst/>
          </a:prstGeom>
        </p:spPr>
      </p:pic>
    </p:spTree>
    <p:extLst>
      <p:ext uri="{BB962C8B-B14F-4D97-AF65-F5344CB8AC3E}">
        <p14:creationId xmlns:p14="http://schemas.microsoft.com/office/powerpoint/2010/main" val="1459096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arge white building with a large roof&#10;&#10;AI-generated content may be incorrect.">
            <a:extLst>
              <a:ext uri="{FF2B5EF4-FFF2-40B4-BE49-F238E27FC236}">
                <a16:creationId xmlns:a16="http://schemas.microsoft.com/office/drawing/2014/main" id="{36C24142-1508-A353-2156-66B742516E6B}"/>
              </a:ext>
            </a:extLst>
          </p:cNvPr>
          <p:cNvPicPr>
            <a:picLocks noChangeAspect="1"/>
          </p:cNvPicPr>
          <p:nvPr/>
        </p:nvPicPr>
        <p:blipFill>
          <a:blip r:embed="rId2"/>
          <a:stretch>
            <a:fillRect/>
          </a:stretch>
        </p:blipFill>
        <p:spPr>
          <a:xfrm>
            <a:off x="1891422" y="643467"/>
            <a:ext cx="8409156" cy="5571066"/>
          </a:xfrm>
          <a:prstGeom prst="rect">
            <a:avLst/>
          </a:prstGeom>
        </p:spPr>
      </p:pic>
    </p:spTree>
    <p:extLst>
      <p:ext uri="{BB962C8B-B14F-4D97-AF65-F5344CB8AC3E}">
        <p14:creationId xmlns:p14="http://schemas.microsoft.com/office/powerpoint/2010/main" val="598433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up of a person&#10;&#10;AI-generated content may be incorrect.">
            <a:extLst>
              <a:ext uri="{FF2B5EF4-FFF2-40B4-BE49-F238E27FC236}">
                <a16:creationId xmlns:a16="http://schemas.microsoft.com/office/drawing/2014/main" id="{D0C5EDA7-E4E5-E3F6-E01C-9C20B63B1C97}"/>
              </a:ext>
            </a:extLst>
          </p:cNvPr>
          <p:cNvPicPr>
            <a:picLocks noChangeAspect="1"/>
          </p:cNvPicPr>
          <p:nvPr/>
        </p:nvPicPr>
        <p:blipFill>
          <a:blip r:embed="rId2"/>
          <a:srcRect b="15730"/>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16D182F-7EE0-DB14-BE10-030EC638BA8E}"/>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500" dirty="0">
                <a:solidFill>
                  <a:schemeClr val="tx1">
                    <a:lumMod val="85000"/>
                    <a:lumOff val="15000"/>
                  </a:schemeClr>
                </a:solidFill>
                <a:latin typeface="+mj-lt"/>
                <a:ea typeface="+mj-ea"/>
                <a:cs typeface="+mj-cs"/>
              </a:rPr>
              <a:t>Anne Carey Randolph Bankhead (1791-1826): Thomas Jefferson’s oldest grandchild </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050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7B260DB-B795-839E-408C-B26D674D0921}"/>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600"/>
              </a:spcAft>
            </a:pPr>
            <a:r>
              <a:rPr lang="en-US" sz="2800" dirty="0"/>
              <a:t>Thomas Jefferson (“Jeff”) Randolph (1792-1875): Anne Carey Randolph Bankhead’s younger brother, Thomas Jefferson’s favorite grandson</a:t>
            </a:r>
          </a:p>
        </p:txBody>
      </p:sp>
      <p:pic>
        <p:nvPicPr>
          <p:cNvPr id="3" name="Picture 2" descr="A painting of a person&#10;&#10;AI-generated content may be incorrect.">
            <a:extLst>
              <a:ext uri="{FF2B5EF4-FFF2-40B4-BE49-F238E27FC236}">
                <a16:creationId xmlns:a16="http://schemas.microsoft.com/office/drawing/2014/main" id="{C2F9D369-4CC3-7E2D-E827-EE84DD55476B}"/>
              </a:ext>
            </a:extLst>
          </p:cNvPr>
          <p:cNvPicPr>
            <a:picLocks noChangeAspect="1"/>
          </p:cNvPicPr>
          <p:nvPr/>
        </p:nvPicPr>
        <p:blipFill>
          <a:blip r:embed="rId2"/>
          <a:srcRect r="-2" b="15505"/>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16062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ortrait of a person&#10;&#10;AI-generated content may be incorrect.">
            <a:extLst>
              <a:ext uri="{FF2B5EF4-FFF2-40B4-BE49-F238E27FC236}">
                <a16:creationId xmlns:a16="http://schemas.microsoft.com/office/drawing/2014/main" id="{04B67D8E-D878-14E4-CED5-FF962CD198C3}"/>
              </a:ext>
            </a:extLst>
          </p:cNvPr>
          <p:cNvPicPr>
            <a:picLocks noChangeAspect="1"/>
          </p:cNvPicPr>
          <p:nvPr/>
        </p:nvPicPr>
        <p:blipFill>
          <a:blip r:embed="rId2">
            <a:extLst>
              <a:ext uri="{837473B0-CC2E-450A-ABE3-18F120FF3D39}">
                <a1611:picAttrSrcUrl xmlns:a1611="http://schemas.microsoft.com/office/drawing/2016/11/main" r:id="rId3"/>
              </a:ext>
            </a:extLst>
          </a:blip>
          <a:srcRect l="16454" r="19787" b="-1"/>
          <a:stretch>
            <a:fillRect/>
          </a:stretch>
        </p:blipFill>
        <p:spPr>
          <a:xfrm>
            <a:off x="680483" y="685795"/>
            <a:ext cx="2931299" cy="5486400"/>
          </a:xfrm>
          <a:prstGeom prst="rect">
            <a:avLst/>
          </a:prstGeom>
        </p:spPr>
      </p:pic>
      <p:sp>
        <p:nvSpPr>
          <p:cNvPr id="2" name="TextBox 1">
            <a:extLst>
              <a:ext uri="{FF2B5EF4-FFF2-40B4-BE49-F238E27FC236}">
                <a16:creationId xmlns:a16="http://schemas.microsoft.com/office/drawing/2014/main" id="{6D835A0C-7CEC-051C-5927-D91988257563}"/>
              </a:ext>
            </a:extLst>
          </p:cNvPr>
          <p:cNvSpPr txBox="1"/>
          <p:nvPr/>
        </p:nvSpPr>
        <p:spPr>
          <a:xfrm>
            <a:off x="4119049" y="1297459"/>
            <a:ext cx="3976577" cy="4337222"/>
          </a:xfrm>
          <a:prstGeom prst="rect">
            <a:avLst/>
          </a:prstGeom>
        </p:spPr>
        <p:txBody>
          <a:bodyPr vert="horz" lIns="91440" tIns="45720" rIns="91440" bIns="45720" rtlCol="0" anchor="t">
            <a:normAutofit fontScale="70000" lnSpcReduction="20000"/>
          </a:bodyPr>
          <a:lstStyle/>
          <a:p>
            <a:pPr>
              <a:lnSpc>
                <a:spcPct val="90000"/>
              </a:lnSpc>
              <a:spcAft>
                <a:spcPts val="600"/>
              </a:spcAft>
            </a:pPr>
            <a:r>
              <a:rPr lang="en-US" sz="4000" dirty="0">
                <a:solidFill>
                  <a:schemeClr val="bg1"/>
                </a:solidFill>
              </a:rPr>
              <a:t>I like much your choice of books for your winter’s reading. . . . Tacitus I consider as the first writer in the world without a single exception. his book is a compound of history &amp; morality of which we have no other example. </a:t>
            </a:r>
          </a:p>
          <a:p>
            <a:pPr algn="ctr">
              <a:lnSpc>
                <a:spcPct val="90000"/>
              </a:lnSpc>
              <a:spcAft>
                <a:spcPts val="600"/>
              </a:spcAft>
            </a:pPr>
            <a:endParaRPr lang="en-US" sz="2000" dirty="0">
              <a:solidFill>
                <a:schemeClr val="bg1"/>
              </a:solidFill>
            </a:endParaRPr>
          </a:p>
          <a:p>
            <a:pPr marL="11113" indent="-11113">
              <a:lnSpc>
                <a:spcPct val="90000"/>
              </a:lnSpc>
              <a:spcAft>
                <a:spcPts val="600"/>
              </a:spcAft>
            </a:pPr>
            <a:r>
              <a:rPr lang="en-US" sz="3800" i="1" dirty="0">
                <a:solidFill>
                  <a:schemeClr val="bg1"/>
                </a:solidFill>
              </a:rPr>
              <a:t>Thomas Jefferson to Anne Carey Randolph Bankhead, 8 December 1808</a:t>
            </a:r>
          </a:p>
        </p:txBody>
      </p:sp>
      <p:pic>
        <p:nvPicPr>
          <p:cNvPr id="7" name="Picture 6" descr="A close-up of a person&#10;&#10;AI-generated content may be incorrect.">
            <a:extLst>
              <a:ext uri="{FF2B5EF4-FFF2-40B4-BE49-F238E27FC236}">
                <a16:creationId xmlns:a16="http://schemas.microsoft.com/office/drawing/2014/main" id="{652635C5-F8D4-3575-3CD4-118B80ACF604}"/>
              </a:ext>
            </a:extLst>
          </p:cNvPr>
          <p:cNvPicPr>
            <a:picLocks noChangeAspect="1"/>
          </p:cNvPicPr>
          <p:nvPr/>
        </p:nvPicPr>
        <p:blipFill>
          <a:blip r:embed="rId4"/>
          <a:srcRect l="32951" r="31700" b="-2"/>
          <a:stretch>
            <a:fillRect/>
          </a:stretch>
        </p:blipFill>
        <p:spPr>
          <a:xfrm>
            <a:off x="8606117" y="685805"/>
            <a:ext cx="2905400" cy="5486399"/>
          </a:xfrm>
          <a:prstGeom prst="rect">
            <a:avLst/>
          </a:prstGeom>
        </p:spPr>
      </p:pic>
    </p:spTree>
    <p:extLst>
      <p:ext uri="{BB962C8B-B14F-4D97-AF65-F5344CB8AC3E}">
        <p14:creationId xmlns:p14="http://schemas.microsoft.com/office/powerpoint/2010/main" val="297133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9260770-C1EA-4F3B-9A33-D7B456DC8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1D72B8E-A28C-45B6-8656-F2768A310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4146" y="685799"/>
            <a:ext cx="7486859" cy="5486401"/>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ortrait of a person&#10;&#10;AI-generated content may be incorrect.">
            <a:extLst>
              <a:ext uri="{FF2B5EF4-FFF2-40B4-BE49-F238E27FC236}">
                <a16:creationId xmlns:a16="http://schemas.microsoft.com/office/drawing/2014/main" id="{F6D97E90-F329-3325-4A37-99B5D15EF9FE}"/>
              </a:ext>
            </a:extLst>
          </p:cNvPr>
          <p:cNvPicPr>
            <a:picLocks noChangeAspect="1"/>
          </p:cNvPicPr>
          <p:nvPr/>
        </p:nvPicPr>
        <p:blipFill>
          <a:blip r:embed="rId2">
            <a:extLst>
              <a:ext uri="{837473B0-CC2E-450A-ABE3-18F120FF3D39}">
                <a1611:picAttrSrcUrl xmlns:a1611="http://schemas.microsoft.com/office/drawing/2016/11/main" r:id="rId3"/>
              </a:ext>
            </a:extLst>
          </a:blip>
          <a:srcRect t="2447" b="28704"/>
          <a:stretch>
            <a:fillRect/>
          </a:stretch>
        </p:blipFill>
        <p:spPr>
          <a:xfrm>
            <a:off x="680483" y="692617"/>
            <a:ext cx="3338857" cy="2743202"/>
          </a:xfrm>
          <a:prstGeom prst="rect">
            <a:avLst/>
          </a:prstGeom>
        </p:spPr>
      </p:pic>
      <p:pic>
        <p:nvPicPr>
          <p:cNvPr id="10" name="Picture 9" descr="A painting of a person&#10;&#10;AI-generated content may be incorrect.">
            <a:extLst>
              <a:ext uri="{FF2B5EF4-FFF2-40B4-BE49-F238E27FC236}">
                <a16:creationId xmlns:a16="http://schemas.microsoft.com/office/drawing/2014/main" id="{C239430A-06CC-7836-0B59-82DF6AFCC7FE}"/>
              </a:ext>
            </a:extLst>
          </p:cNvPr>
          <p:cNvPicPr>
            <a:picLocks noChangeAspect="1"/>
          </p:cNvPicPr>
          <p:nvPr/>
        </p:nvPicPr>
        <p:blipFill>
          <a:blip r:embed="rId4"/>
          <a:srcRect t="4310" r="-1" b="26059"/>
          <a:stretch>
            <a:fillRect/>
          </a:stretch>
        </p:blipFill>
        <p:spPr>
          <a:xfrm>
            <a:off x="680483" y="3429003"/>
            <a:ext cx="3338857" cy="2743201"/>
          </a:xfrm>
          <a:prstGeom prst="rect">
            <a:avLst/>
          </a:prstGeom>
        </p:spPr>
      </p:pic>
      <p:sp>
        <p:nvSpPr>
          <p:cNvPr id="2" name="TextBox 1">
            <a:extLst>
              <a:ext uri="{FF2B5EF4-FFF2-40B4-BE49-F238E27FC236}">
                <a16:creationId xmlns:a16="http://schemas.microsoft.com/office/drawing/2014/main" id="{987517FE-D8F5-2BC4-DB92-FDF0AB343125}"/>
              </a:ext>
            </a:extLst>
          </p:cNvPr>
          <p:cNvSpPr txBox="1"/>
          <p:nvPr/>
        </p:nvSpPr>
        <p:spPr>
          <a:xfrm>
            <a:off x="4767591" y="1243658"/>
            <a:ext cx="5985163" cy="2960167"/>
          </a:xfrm>
          <a:prstGeom prst="rect">
            <a:avLst/>
          </a:prstGeom>
        </p:spPr>
        <p:txBody>
          <a:bodyPr vert="horz" lIns="91440" tIns="45720" rIns="91440" bIns="45720" rtlCol="0" anchor="t">
            <a:noAutofit/>
          </a:bodyPr>
          <a:lstStyle/>
          <a:p>
            <a:pPr>
              <a:lnSpc>
                <a:spcPct val="90000"/>
              </a:lnSpc>
              <a:spcAft>
                <a:spcPts val="600"/>
              </a:spcAft>
            </a:pPr>
            <a:r>
              <a:rPr lang="en-US" sz="2400" dirty="0">
                <a:solidFill>
                  <a:schemeClr val="bg1"/>
                </a:solidFill>
              </a:rPr>
              <a:t>No stile of writing is so delightful as that which is all pith, which never omits a necessary word, nor uses an unnecessary one. the finest models of this existing are Sallust and Tacitus, which on that account are worthy of constant study. and that you may have every just encouragement I will add that from what I observe of the natural stile of your letters I think you will readily attain this kind of perfection. </a:t>
            </a:r>
          </a:p>
          <a:p>
            <a:pPr>
              <a:lnSpc>
                <a:spcPct val="90000"/>
              </a:lnSpc>
              <a:spcAft>
                <a:spcPts val="600"/>
              </a:spcAft>
            </a:pPr>
            <a:endParaRPr lang="en-US" sz="2400" dirty="0">
              <a:solidFill>
                <a:schemeClr val="bg1"/>
              </a:solidFill>
            </a:endParaRPr>
          </a:p>
          <a:p>
            <a:pPr>
              <a:lnSpc>
                <a:spcPct val="90000"/>
              </a:lnSpc>
              <a:spcAft>
                <a:spcPts val="600"/>
              </a:spcAft>
            </a:pPr>
            <a:r>
              <a:rPr lang="en-US" sz="2400" i="1" dirty="0">
                <a:solidFill>
                  <a:schemeClr val="bg1"/>
                </a:solidFill>
              </a:rPr>
              <a:t>Thomas Jefferson to Thomas Jefferson Randolph, 7 December 1808</a:t>
            </a:r>
          </a:p>
        </p:txBody>
      </p:sp>
    </p:spTree>
    <p:extLst>
      <p:ext uri="{BB962C8B-B14F-4D97-AF65-F5344CB8AC3E}">
        <p14:creationId xmlns:p14="http://schemas.microsoft.com/office/powerpoint/2010/main" val="3012253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tatue of a person sitting on a pedestal&#10;&#10;AI-generated content may be incorrect.">
            <a:extLst>
              <a:ext uri="{FF2B5EF4-FFF2-40B4-BE49-F238E27FC236}">
                <a16:creationId xmlns:a16="http://schemas.microsoft.com/office/drawing/2014/main" id="{66E780A8-F5A9-0E6F-EDDA-4E01B7E01604}"/>
              </a:ext>
            </a:extLst>
          </p:cNvPr>
          <p:cNvPicPr>
            <a:picLocks noChangeAspect="1"/>
          </p:cNvPicPr>
          <p:nvPr/>
        </p:nvPicPr>
        <p:blipFill>
          <a:blip r:embed="rId2">
            <a:extLst>
              <a:ext uri="{837473B0-CC2E-450A-ABE3-18F120FF3D39}">
                <a1611:picAttrSrcUrl xmlns:a1611="http://schemas.microsoft.com/office/drawing/2016/11/main" r:id="rId3"/>
              </a:ext>
            </a:extLst>
          </a:blip>
          <a:srcRect l="6196" r="4282" b="-3"/>
          <a:stretch>
            <a:fillRect/>
          </a:stretch>
        </p:blipFill>
        <p:spPr>
          <a:xfrm>
            <a:off x="0" y="-98844"/>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7A14D56-04B6-34E4-AE22-6FA8DCFFBCE7}"/>
              </a:ext>
            </a:extLst>
          </p:cNvPr>
          <p:cNvSpPr txBox="1"/>
          <p:nvPr/>
        </p:nvSpPr>
        <p:spPr>
          <a:xfrm>
            <a:off x="5297762" y="2706624"/>
            <a:ext cx="6251110" cy="3483864"/>
          </a:xfrm>
          <a:prstGeom prst="rect">
            <a:avLst/>
          </a:prstGeom>
        </p:spPr>
        <p:txBody>
          <a:bodyPr vert="horz" lIns="91440" tIns="45720" rIns="91440" bIns="45720" rtlCol="0">
            <a:normAutofit/>
          </a:bodyPr>
          <a:lstStyle/>
          <a:p>
            <a:pPr>
              <a:lnSpc>
                <a:spcPct val="90000"/>
              </a:lnSpc>
              <a:spcAft>
                <a:spcPts val="600"/>
              </a:spcAft>
            </a:pPr>
            <a:r>
              <a:rPr lang="en-US" sz="2800" dirty="0"/>
              <a:t>Publius Cornelius Tacitus (AD 56?–120?)</a:t>
            </a:r>
          </a:p>
          <a:p>
            <a:pPr>
              <a:lnSpc>
                <a:spcPct val="90000"/>
              </a:lnSpc>
              <a:spcAft>
                <a:spcPts val="600"/>
              </a:spcAft>
            </a:pPr>
            <a:r>
              <a:rPr lang="en-US" sz="2800" dirty="0"/>
              <a:t>(Statue outside Austrian Parliament Building, Vienna)</a:t>
            </a:r>
          </a:p>
        </p:txBody>
      </p:sp>
    </p:spTree>
    <p:extLst>
      <p:ext uri="{BB962C8B-B14F-4D97-AF65-F5344CB8AC3E}">
        <p14:creationId xmlns:p14="http://schemas.microsoft.com/office/powerpoint/2010/main" val="3701474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document&#10;&#10;AI-generated content may be incorrect.">
            <a:extLst>
              <a:ext uri="{FF2B5EF4-FFF2-40B4-BE49-F238E27FC236}">
                <a16:creationId xmlns:a16="http://schemas.microsoft.com/office/drawing/2014/main" id="{D7BCB5C1-CF98-F2A0-0D41-4EB1A2B8DDAE}"/>
              </a:ext>
            </a:extLst>
          </p:cNvPr>
          <p:cNvPicPr>
            <a:picLocks noChangeAspect="1"/>
          </p:cNvPicPr>
          <p:nvPr/>
        </p:nvPicPr>
        <p:blipFill>
          <a:blip r:embed="rId2"/>
          <a:srcRect t="26629" b="17962"/>
          <a:stretch>
            <a:fillRect/>
          </a:stretch>
        </p:blipFill>
        <p:spPr>
          <a:xfrm>
            <a:off x="1" y="10"/>
            <a:ext cx="9669642" cy="6857990"/>
          </a:xfrm>
          <a:prstGeom prst="rect">
            <a:avLst/>
          </a:prstGeom>
        </p:spPr>
      </p:pic>
      <p:sp>
        <p:nvSpPr>
          <p:cNvPr id="27" name="Rectangle 2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FCA4BEF-4DD7-43FF-3171-95EB85FB85B4}"/>
              </a:ext>
            </a:extLst>
          </p:cNvPr>
          <p:cNvSpPr txBox="1"/>
          <p:nvPr/>
        </p:nvSpPr>
        <p:spPr>
          <a:xfrm>
            <a:off x="7531610" y="2434201"/>
            <a:ext cx="3822189" cy="3742762"/>
          </a:xfrm>
          <a:prstGeom prst="rect">
            <a:avLst/>
          </a:prstGeom>
        </p:spPr>
        <p:txBody>
          <a:bodyPr vert="horz" lIns="91440" tIns="45720" rIns="91440" bIns="45720" rtlCol="0">
            <a:normAutofit/>
          </a:bodyPr>
          <a:lstStyle/>
          <a:p>
            <a:pPr>
              <a:lnSpc>
                <a:spcPct val="90000"/>
              </a:lnSpc>
              <a:spcAft>
                <a:spcPts val="600"/>
              </a:spcAft>
            </a:pPr>
            <a:r>
              <a:rPr lang="en-US" sz="2800" dirty="0"/>
              <a:t>Thomas Jefferson, Legal Commonplace Book, ca. 1770</a:t>
            </a:r>
          </a:p>
        </p:txBody>
      </p:sp>
    </p:spTree>
    <p:extLst>
      <p:ext uri="{BB962C8B-B14F-4D97-AF65-F5344CB8AC3E}">
        <p14:creationId xmlns:p14="http://schemas.microsoft.com/office/powerpoint/2010/main" val="1606654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12853</TotalTime>
  <Words>732</Words>
  <Application>Microsoft Macintosh PowerPoint</Application>
  <PresentationFormat>Widescreen</PresentationFormat>
  <Paragraphs>29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Merriweather</vt:lpstr>
      <vt:lpstr>Open Sans</vt:lpstr>
      <vt:lpstr>Open Sans Light</vt:lpstr>
      <vt:lpstr>Office Theme</vt:lpstr>
      <vt:lpstr> The Shining Traces of His Pen:  Jefferson, Tacitus and “Pith”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Principal Works of Tacitus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 of the Course</dc:title>
  <dc:creator>Brinkley, Martin</dc:creator>
  <cp:lastModifiedBy>Brinkley, Martin</cp:lastModifiedBy>
  <cp:revision>60</cp:revision>
  <dcterms:created xsi:type="dcterms:W3CDTF">2021-11-29T17:18:49Z</dcterms:created>
  <dcterms:modified xsi:type="dcterms:W3CDTF">2026-02-08T23:16:30Z</dcterms:modified>
</cp:coreProperties>
</file>