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notesMasterIdLst>
    <p:notesMasterId r:id="rId23"/>
  </p:notesMasterIdLst>
  <p:sldIdLst>
    <p:sldId id="259" r:id="rId2"/>
    <p:sldId id="293" r:id="rId3"/>
    <p:sldId id="315" r:id="rId4"/>
    <p:sldId id="291" r:id="rId5"/>
    <p:sldId id="308" r:id="rId6"/>
    <p:sldId id="294" r:id="rId7"/>
    <p:sldId id="260" r:id="rId8"/>
    <p:sldId id="267" r:id="rId9"/>
    <p:sldId id="263" r:id="rId10"/>
    <p:sldId id="275" r:id="rId11"/>
    <p:sldId id="309" r:id="rId12"/>
    <p:sldId id="279" r:id="rId13"/>
    <p:sldId id="310" r:id="rId14"/>
    <p:sldId id="311" r:id="rId15"/>
    <p:sldId id="312" r:id="rId16"/>
    <p:sldId id="276" r:id="rId17"/>
    <p:sldId id="314" r:id="rId18"/>
    <p:sldId id="313" r:id="rId19"/>
    <p:sldId id="290" r:id="rId20"/>
    <p:sldId id="316" r:id="rId21"/>
    <p:sldId id="277" r:id="rId2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BFA249D-FF3B-44C7-B395-AC651A02E8EF}" v="117" dt="2026-02-10T17:51:57.891"/>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0" d="100"/>
          <a:sy n="60" d="100"/>
        </p:scale>
        <p:origin x="48" y="268"/>
      </p:cViewPr>
      <p:guideLst/>
    </p:cSldViewPr>
  </p:slideViewPr>
  <p:notesTextViewPr>
    <p:cViewPr>
      <p:scale>
        <a:sx n="3" d="2"/>
        <a:sy n="3" d="2"/>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28" Type="http://schemas.microsoft.com/office/2016/11/relationships/changesInfo" Target="changesInfos/changesInfo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ruce, Kara" userId="5d7aeae3-0ed1-4ed9-bb26-16781abac280" providerId="ADAL" clId="{D6BA4897-D635-43C6-A447-393388EF9A27}"/>
    <pc:docChg chg="undo custSel modSld">
      <pc:chgData name="Bruce, Kara" userId="5d7aeae3-0ed1-4ed9-bb26-16781abac280" providerId="ADAL" clId="{D6BA4897-D635-43C6-A447-393388EF9A27}" dt="2026-02-10T17:52:01.587" v="169" actId="27636"/>
      <pc:docMkLst>
        <pc:docMk/>
      </pc:docMkLst>
      <pc:sldChg chg="modSp mod">
        <pc:chgData name="Bruce, Kara" userId="5d7aeae3-0ed1-4ed9-bb26-16781abac280" providerId="ADAL" clId="{D6BA4897-D635-43C6-A447-393388EF9A27}" dt="2026-02-09T20:29:12.471" v="40" actId="20577"/>
        <pc:sldMkLst>
          <pc:docMk/>
          <pc:sldMk cId="1871528575" sldId="259"/>
        </pc:sldMkLst>
        <pc:spChg chg="mod">
          <ac:chgData name="Bruce, Kara" userId="5d7aeae3-0ed1-4ed9-bb26-16781abac280" providerId="ADAL" clId="{D6BA4897-D635-43C6-A447-393388EF9A27}" dt="2026-02-09T20:29:12.471" v="40" actId="20577"/>
          <ac:spMkLst>
            <pc:docMk/>
            <pc:sldMk cId="1871528575" sldId="259"/>
            <ac:spMk id="4" creationId="{C6BD4E46-75D3-81CA-016A-2BCC74FE11A3}"/>
          </ac:spMkLst>
        </pc:spChg>
      </pc:sldChg>
      <pc:sldChg chg="addSp delSp modSp mod addAnim delAnim modAnim">
        <pc:chgData name="Bruce, Kara" userId="5d7aeae3-0ed1-4ed9-bb26-16781abac280" providerId="ADAL" clId="{D6BA4897-D635-43C6-A447-393388EF9A27}" dt="2026-02-10T16:56:03.711" v="123" actId="1076"/>
        <pc:sldMkLst>
          <pc:docMk/>
          <pc:sldMk cId="3098149695" sldId="260"/>
        </pc:sldMkLst>
        <pc:spChg chg="mod">
          <ac:chgData name="Bruce, Kara" userId="5d7aeae3-0ed1-4ed9-bb26-16781abac280" providerId="ADAL" clId="{D6BA4897-D635-43C6-A447-393388EF9A27}" dt="2026-02-10T16:55:44.044" v="91" actId="113"/>
          <ac:spMkLst>
            <pc:docMk/>
            <pc:sldMk cId="3098149695" sldId="260"/>
            <ac:spMk id="3" creationId="{7C4C76C6-9E87-464E-AD24-8ECF7E41DA45}"/>
          </ac:spMkLst>
        </pc:spChg>
        <pc:spChg chg="add mod">
          <ac:chgData name="Bruce, Kara" userId="5d7aeae3-0ed1-4ed9-bb26-16781abac280" providerId="ADAL" clId="{D6BA4897-D635-43C6-A447-393388EF9A27}" dt="2026-02-10T16:56:03.711" v="123" actId="1076"/>
          <ac:spMkLst>
            <pc:docMk/>
            <pc:sldMk cId="3098149695" sldId="260"/>
            <ac:spMk id="4" creationId="{EF66291A-C4D6-3794-D916-65CA0E1F4A1F}"/>
          </ac:spMkLst>
        </pc:spChg>
        <pc:cxnChg chg="add del">
          <ac:chgData name="Bruce, Kara" userId="5d7aeae3-0ed1-4ed9-bb26-16781abac280" providerId="ADAL" clId="{D6BA4897-D635-43C6-A447-393388EF9A27}" dt="2026-02-10T16:52:03.828" v="47" actId="478"/>
          <ac:cxnSpMkLst>
            <pc:docMk/>
            <pc:sldMk cId="3098149695" sldId="260"/>
            <ac:cxnSpMk id="5" creationId="{B757DEEC-F3EF-9E13-A279-8AFEC61A736E}"/>
          </ac:cxnSpMkLst>
        </pc:cxnChg>
      </pc:sldChg>
      <pc:sldChg chg="delSp modSp mod delAnim modAnim">
        <pc:chgData name="Bruce, Kara" userId="5d7aeae3-0ed1-4ed9-bb26-16781abac280" providerId="ADAL" clId="{D6BA4897-D635-43C6-A447-393388EF9A27}" dt="2026-02-10T17:52:01.587" v="169" actId="27636"/>
        <pc:sldMkLst>
          <pc:docMk/>
          <pc:sldMk cId="1946385139" sldId="267"/>
        </pc:sldMkLst>
        <pc:spChg chg="mod">
          <ac:chgData name="Bruce, Kara" userId="5d7aeae3-0ed1-4ed9-bb26-16781abac280" providerId="ADAL" clId="{D6BA4897-D635-43C6-A447-393388EF9A27}" dt="2026-02-10T17:52:01.587" v="169" actId="27636"/>
          <ac:spMkLst>
            <pc:docMk/>
            <pc:sldMk cId="1946385139" sldId="267"/>
            <ac:spMk id="2" creationId="{0CE5BFA5-7B05-05B0-41A2-AB7F25C8A808}"/>
          </ac:spMkLst>
        </pc:spChg>
        <pc:spChg chg="del mod">
          <ac:chgData name="Bruce, Kara" userId="5d7aeae3-0ed1-4ed9-bb26-16781abac280" providerId="ADAL" clId="{D6BA4897-D635-43C6-A447-393388EF9A27}" dt="2026-02-10T17:51:51.091" v="137" actId="478"/>
          <ac:spMkLst>
            <pc:docMk/>
            <pc:sldMk cId="1946385139" sldId="267"/>
            <ac:spMk id="3" creationId="{62E32FDC-D4DA-1E5C-090A-E4F8A7290E07}"/>
          </ac:spMkLst>
        </pc:spChg>
      </pc:sldChg>
      <pc:sldChg chg="modSp mod">
        <pc:chgData name="Bruce, Kara" userId="5d7aeae3-0ed1-4ed9-bb26-16781abac280" providerId="ADAL" clId="{D6BA4897-D635-43C6-A447-393388EF9A27}" dt="2026-02-10T16:52:41.448" v="49" actId="20577"/>
        <pc:sldMkLst>
          <pc:docMk/>
          <pc:sldMk cId="3675346288" sldId="290"/>
        </pc:sldMkLst>
        <pc:spChg chg="mod">
          <ac:chgData name="Bruce, Kara" userId="5d7aeae3-0ed1-4ed9-bb26-16781abac280" providerId="ADAL" clId="{D6BA4897-D635-43C6-A447-393388EF9A27}" dt="2026-02-10T16:52:41.448" v="49" actId="20577"/>
          <ac:spMkLst>
            <pc:docMk/>
            <pc:sldMk cId="3675346288" sldId="290"/>
            <ac:spMk id="2" creationId="{AC563E28-19A8-A585-0E55-82561F0321F9}"/>
          </ac:spMkLst>
        </pc:spChg>
      </pc:sldChg>
      <pc:sldChg chg="modSp mod">
        <pc:chgData name="Bruce, Kara" userId="5d7aeae3-0ed1-4ed9-bb26-16781abac280" providerId="ADAL" clId="{D6BA4897-D635-43C6-A447-393388EF9A27}" dt="2026-02-10T16:36:51.533" v="42" actId="14100"/>
        <pc:sldMkLst>
          <pc:docMk/>
          <pc:sldMk cId="2060824576" sldId="291"/>
        </pc:sldMkLst>
        <pc:picChg chg="mod">
          <ac:chgData name="Bruce, Kara" userId="5d7aeae3-0ed1-4ed9-bb26-16781abac280" providerId="ADAL" clId="{D6BA4897-D635-43C6-A447-393388EF9A27}" dt="2026-02-10T16:36:51.533" v="42" actId="14100"/>
          <ac:picMkLst>
            <pc:docMk/>
            <pc:sldMk cId="2060824576" sldId="291"/>
            <ac:picMk id="9" creationId="{45FA04FB-5C80-96F2-0406-EB1DD3364489}"/>
          </ac:picMkLst>
        </pc:picChg>
      </pc:sldChg>
      <pc:sldChg chg="modSp">
        <pc:chgData name="Bruce, Kara" userId="5d7aeae3-0ed1-4ed9-bb26-16781abac280" providerId="ADAL" clId="{D6BA4897-D635-43C6-A447-393388EF9A27}" dt="2026-02-10T16:54:26.051" v="86" actId="20577"/>
        <pc:sldMkLst>
          <pc:docMk/>
          <pc:sldMk cId="1838562167" sldId="294"/>
        </pc:sldMkLst>
        <pc:spChg chg="mod">
          <ac:chgData name="Bruce, Kara" userId="5d7aeae3-0ed1-4ed9-bb26-16781abac280" providerId="ADAL" clId="{D6BA4897-D635-43C6-A447-393388EF9A27}" dt="2026-02-10T16:54:26.051" v="86" actId="20577"/>
          <ac:spMkLst>
            <pc:docMk/>
            <pc:sldMk cId="1838562167" sldId="294"/>
            <ac:spMk id="6" creationId="{B1FAF868-DB67-78F4-1EC4-FA560E1010BA}"/>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768A11E-14AA-414C-A800-7D570E244FE9}" type="datetimeFigureOut">
              <a:rPr lang="en-US" smtClean="0"/>
              <a:t>2/10/2026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4BD3458-860E-4CAC-BE70-A3ECFF6EE7A9}" type="slidenum">
              <a:rPr lang="en-US" smtClean="0"/>
              <a:t>‹#›</a:t>
            </a:fld>
            <a:endParaRPr lang="en-US"/>
          </a:p>
        </p:txBody>
      </p:sp>
    </p:spTree>
    <p:extLst>
      <p:ext uri="{BB962C8B-B14F-4D97-AF65-F5344CB8AC3E}">
        <p14:creationId xmlns:p14="http://schemas.microsoft.com/office/powerpoint/2010/main" val="86180320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Ipse Dixit</a:t>
            </a:r>
          </a:p>
        </p:txBody>
      </p:sp>
      <p:sp>
        <p:nvSpPr>
          <p:cNvPr id="4" name="Slide Number Placeholder 3"/>
          <p:cNvSpPr>
            <a:spLocks noGrp="1"/>
          </p:cNvSpPr>
          <p:nvPr>
            <p:ph type="sldNum" sz="quarter" idx="5"/>
          </p:nvPr>
        </p:nvSpPr>
        <p:spPr/>
        <p:txBody>
          <a:bodyPr/>
          <a:lstStyle/>
          <a:p>
            <a:fld id="{B4BD3458-860E-4CAC-BE70-A3ECFF6EE7A9}" type="slidenum">
              <a:rPr lang="en-US" smtClean="0"/>
              <a:t>8</a:t>
            </a:fld>
            <a:endParaRPr lang="en-US"/>
          </a:p>
        </p:txBody>
      </p:sp>
    </p:spTree>
    <p:extLst>
      <p:ext uri="{BB962C8B-B14F-4D97-AF65-F5344CB8AC3E}">
        <p14:creationId xmlns:p14="http://schemas.microsoft.com/office/powerpoint/2010/main" val="95651546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Ipse Dixit</a:t>
            </a:r>
          </a:p>
        </p:txBody>
      </p:sp>
      <p:sp>
        <p:nvSpPr>
          <p:cNvPr id="4" name="Slide Number Placeholder 3"/>
          <p:cNvSpPr>
            <a:spLocks noGrp="1"/>
          </p:cNvSpPr>
          <p:nvPr>
            <p:ph type="sldNum" sz="quarter" idx="5"/>
          </p:nvPr>
        </p:nvSpPr>
        <p:spPr/>
        <p:txBody>
          <a:bodyPr/>
          <a:lstStyle/>
          <a:p>
            <a:fld id="{B4BD3458-860E-4CAC-BE70-A3ECFF6EE7A9}" type="slidenum">
              <a:rPr lang="en-US" smtClean="0"/>
              <a:t>13</a:t>
            </a:fld>
            <a:endParaRPr lang="en-US"/>
          </a:p>
        </p:txBody>
      </p:sp>
    </p:spTree>
    <p:extLst>
      <p:ext uri="{BB962C8B-B14F-4D97-AF65-F5344CB8AC3E}">
        <p14:creationId xmlns:p14="http://schemas.microsoft.com/office/powerpoint/2010/main" val="193504304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4F492E7-29B5-3891-0F53-15C09F7A2A9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889F04D-A766-FD24-A6C5-6D1DAEE1318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5E30D98-A54D-2329-085E-B868AFB2034F}"/>
              </a:ext>
            </a:extLst>
          </p:cNvPr>
          <p:cNvSpPr>
            <a:spLocks noGrp="1"/>
          </p:cNvSpPr>
          <p:nvPr>
            <p:ph type="body" idx="1"/>
          </p:nvPr>
        </p:nvSpPr>
        <p:spPr/>
        <p:txBody>
          <a:bodyPr/>
          <a:lstStyle/>
          <a:p>
            <a:r>
              <a:rPr lang="en-US"/>
              <a:t>Ipse Dixit</a:t>
            </a:r>
          </a:p>
        </p:txBody>
      </p:sp>
      <p:sp>
        <p:nvSpPr>
          <p:cNvPr id="4" name="Slide Number Placeholder 3">
            <a:extLst>
              <a:ext uri="{FF2B5EF4-FFF2-40B4-BE49-F238E27FC236}">
                <a16:creationId xmlns:a16="http://schemas.microsoft.com/office/drawing/2014/main" id="{F49F6F58-8651-5217-22ED-0E2A2B2929C6}"/>
              </a:ext>
            </a:extLst>
          </p:cNvPr>
          <p:cNvSpPr>
            <a:spLocks noGrp="1"/>
          </p:cNvSpPr>
          <p:nvPr>
            <p:ph type="sldNum" sz="quarter" idx="5"/>
          </p:nvPr>
        </p:nvSpPr>
        <p:spPr/>
        <p:txBody>
          <a:bodyPr/>
          <a:lstStyle/>
          <a:p>
            <a:fld id="{B4BD3458-860E-4CAC-BE70-A3ECFF6EE7A9}" type="slidenum">
              <a:rPr lang="en-US" smtClean="0"/>
              <a:t>14</a:t>
            </a:fld>
            <a:endParaRPr lang="en-US"/>
          </a:p>
        </p:txBody>
      </p:sp>
    </p:spTree>
    <p:extLst>
      <p:ext uri="{BB962C8B-B14F-4D97-AF65-F5344CB8AC3E}">
        <p14:creationId xmlns:p14="http://schemas.microsoft.com/office/powerpoint/2010/main" val="220298171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86AF749-308B-8BE0-7476-8A2FD9ACD00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137A9CD-9C63-39D7-733E-763AED8E6C2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A3DB0FE-CF08-0BFA-C2A0-D17DE9D1A6ED}"/>
              </a:ext>
            </a:extLst>
          </p:cNvPr>
          <p:cNvSpPr>
            <a:spLocks noGrp="1"/>
          </p:cNvSpPr>
          <p:nvPr>
            <p:ph type="body" idx="1"/>
          </p:nvPr>
        </p:nvSpPr>
        <p:spPr/>
        <p:txBody>
          <a:bodyPr/>
          <a:lstStyle/>
          <a:p>
            <a:r>
              <a:rPr lang="en-US"/>
              <a:t>Ipse Dixit</a:t>
            </a:r>
          </a:p>
        </p:txBody>
      </p:sp>
      <p:sp>
        <p:nvSpPr>
          <p:cNvPr id="4" name="Slide Number Placeholder 3">
            <a:extLst>
              <a:ext uri="{FF2B5EF4-FFF2-40B4-BE49-F238E27FC236}">
                <a16:creationId xmlns:a16="http://schemas.microsoft.com/office/drawing/2014/main" id="{7DDB1C53-D9B2-D57C-02CC-5378491702E8}"/>
              </a:ext>
            </a:extLst>
          </p:cNvPr>
          <p:cNvSpPr>
            <a:spLocks noGrp="1"/>
          </p:cNvSpPr>
          <p:nvPr>
            <p:ph type="sldNum" sz="quarter" idx="5"/>
          </p:nvPr>
        </p:nvSpPr>
        <p:spPr/>
        <p:txBody>
          <a:bodyPr/>
          <a:lstStyle/>
          <a:p>
            <a:fld id="{B4BD3458-860E-4CAC-BE70-A3ECFF6EE7A9}" type="slidenum">
              <a:rPr lang="en-US" smtClean="0"/>
              <a:t>15</a:t>
            </a:fld>
            <a:endParaRPr lang="en-US"/>
          </a:p>
        </p:txBody>
      </p:sp>
    </p:spTree>
    <p:extLst>
      <p:ext uri="{BB962C8B-B14F-4D97-AF65-F5344CB8AC3E}">
        <p14:creationId xmlns:p14="http://schemas.microsoft.com/office/powerpoint/2010/main" val="290589820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Some of the most egregious bad actors have adopted a practice of inflating the specified percentage to be far beyond the projected receivables, in an effort to serve as a barrier tor reconciliation. </a:t>
            </a:r>
            <a:r>
              <a:rPr lang="en-US" dirty="0" err="1"/>
              <a:t>Conider</a:t>
            </a:r>
            <a:r>
              <a:rPr lang="en-US" dirty="0"/>
              <a:t> this hypothetical.</a:t>
            </a:r>
          </a:p>
        </p:txBody>
      </p:sp>
      <p:sp>
        <p:nvSpPr>
          <p:cNvPr id="4" name="Slide Number Placeholder 3"/>
          <p:cNvSpPr>
            <a:spLocks noGrp="1"/>
          </p:cNvSpPr>
          <p:nvPr>
            <p:ph type="sldNum" sz="quarter" idx="5"/>
          </p:nvPr>
        </p:nvSpPr>
        <p:spPr/>
        <p:txBody>
          <a:bodyPr/>
          <a:lstStyle/>
          <a:p>
            <a:fld id="{B4BD3458-860E-4CAC-BE70-A3ECFF6EE7A9}" type="slidenum">
              <a:rPr lang="en-US" smtClean="0"/>
              <a:t>16</a:t>
            </a:fld>
            <a:endParaRPr lang="en-US"/>
          </a:p>
        </p:txBody>
      </p:sp>
    </p:spTree>
    <p:extLst>
      <p:ext uri="{BB962C8B-B14F-4D97-AF65-F5344CB8AC3E}">
        <p14:creationId xmlns:p14="http://schemas.microsoft.com/office/powerpoint/2010/main" val="164319904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9DEAE95-DFFB-74BC-948F-6F9D880F742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7AC2987-72C8-2D90-C74B-4A4DDA49C59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66711D5-E21B-82CC-613F-F0BCB8BD4320}"/>
              </a:ext>
            </a:extLst>
          </p:cNvPr>
          <p:cNvSpPr>
            <a:spLocks noGrp="1"/>
          </p:cNvSpPr>
          <p:nvPr>
            <p:ph type="body" idx="1"/>
          </p:nvPr>
        </p:nvSpPr>
        <p:spPr/>
        <p:txBody>
          <a:bodyPr/>
          <a:lstStyle/>
          <a:p>
            <a:r>
              <a:rPr lang="en-US"/>
              <a:t>Ipse Dixit</a:t>
            </a:r>
          </a:p>
        </p:txBody>
      </p:sp>
      <p:sp>
        <p:nvSpPr>
          <p:cNvPr id="4" name="Slide Number Placeholder 3">
            <a:extLst>
              <a:ext uri="{FF2B5EF4-FFF2-40B4-BE49-F238E27FC236}">
                <a16:creationId xmlns:a16="http://schemas.microsoft.com/office/drawing/2014/main" id="{02CBE39A-8BA0-DE94-CFA2-2E802C9E1EC4}"/>
              </a:ext>
            </a:extLst>
          </p:cNvPr>
          <p:cNvSpPr>
            <a:spLocks noGrp="1"/>
          </p:cNvSpPr>
          <p:nvPr>
            <p:ph type="sldNum" sz="quarter" idx="5"/>
          </p:nvPr>
        </p:nvSpPr>
        <p:spPr/>
        <p:txBody>
          <a:bodyPr/>
          <a:lstStyle/>
          <a:p>
            <a:fld id="{B4BD3458-860E-4CAC-BE70-A3ECFF6EE7A9}" type="slidenum">
              <a:rPr lang="en-US" smtClean="0"/>
              <a:t>17</a:t>
            </a:fld>
            <a:endParaRPr lang="en-US"/>
          </a:p>
        </p:txBody>
      </p:sp>
    </p:spTree>
    <p:extLst>
      <p:ext uri="{BB962C8B-B14F-4D97-AF65-F5344CB8AC3E}">
        <p14:creationId xmlns:p14="http://schemas.microsoft.com/office/powerpoint/2010/main" val="67064758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EC43B89-5A76-9774-8A86-EEDD8C58976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9DA3508-D19C-AEC5-CD69-559976787BE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9AA07C4-004B-79E9-82F7-73BC77249672}"/>
              </a:ext>
            </a:extLst>
          </p:cNvPr>
          <p:cNvSpPr>
            <a:spLocks noGrp="1"/>
          </p:cNvSpPr>
          <p:nvPr>
            <p:ph type="body" idx="1"/>
          </p:nvPr>
        </p:nvSpPr>
        <p:spPr/>
        <p:txBody>
          <a:bodyPr/>
          <a:lstStyle/>
          <a:p>
            <a:r>
              <a:rPr lang="en-US"/>
              <a:t>Ipse Dixit</a:t>
            </a:r>
          </a:p>
        </p:txBody>
      </p:sp>
      <p:sp>
        <p:nvSpPr>
          <p:cNvPr id="4" name="Slide Number Placeholder 3">
            <a:extLst>
              <a:ext uri="{FF2B5EF4-FFF2-40B4-BE49-F238E27FC236}">
                <a16:creationId xmlns:a16="http://schemas.microsoft.com/office/drawing/2014/main" id="{EE7C9927-E8A6-98F0-D7B2-1AA8CAE12B63}"/>
              </a:ext>
            </a:extLst>
          </p:cNvPr>
          <p:cNvSpPr>
            <a:spLocks noGrp="1"/>
          </p:cNvSpPr>
          <p:nvPr>
            <p:ph type="sldNum" sz="quarter" idx="5"/>
          </p:nvPr>
        </p:nvSpPr>
        <p:spPr/>
        <p:txBody>
          <a:bodyPr/>
          <a:lstStyle/>
          <a:p>
            <a:fld id="{B4BD3458-860E-4CAC-BE70-A3ECFF6EE7A9}" type="slidenum">
              <a:rPr lang="en-US" smtClean="0"/>
              <a:t>18</a:t>
            </a:fld>
            <a:endParaRPr lang="en-US"/>
          </a:p>
        </p:txBody>
      </p:sp>
    </p:spTree>
    <p:extLst>
      <p:ext uri="{BB962C8B-B14F-4D97-AF65-F5344CB8AC3E}">
        <p14:creationId xmlns:p14="http://schemas.microsoft.com/office/powerpoint/2010/main" val="253644858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79EF7A2-314A-959A-2CC5-1F82AE52C13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40E613D-8C42-9110-A9F1-48124FD15D0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C297F76-15F9-73DA-7AAC-45C78215FFB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10481A3C-8E2F-57FC-9D41-FE25FC88D52E}"/>
              </a:ext>
            </a:extLst>
          </p:cNvPr>
          <p:cNvSpPr>
            <a:spLocks noGrp="1"/>
          </p:cNvSpPr>
          <p:nvPr>
            <p:ph type="sldNum" sz="quarter" idx="5"/>
          </p:nvPr>
        </p:nvSpPr>
        <p:spPr/>
        <p:txBody>
          <a:bodyPr/>
          <a:lstStyle/>
          <a:p>
            <a:fld id="{B4BD3458-860E-4CAC-BE70-A3ECFF6EE7A9}" type="slidenum">
              <a:rPr lang="en-US" smtClean="0"/>
              <a:t>21</a:t>
            </a:fld>
            <a:endParaRPr lang="en-US"/>
          </a:p>
        </p:txBody>
      </p:sp>
    </p:spTree>
    <p:extLst>
      <p:ext uri="{BB962C8B-B14F-4D97-AF65-F5344CB8AC3E}">
        <p14:creationId xmlns:p14="http://schemas.microsoft.com/office/powerpoint/2010/main" val="181694829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6F21E1-9BD8-C3AF-1505-1C1173F98189}"/>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B9A8EB3A-742C-5E40-DA21-3A8C3AFB63B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1A80CE11-4D66-0D44-01BE-C1523B777B87}"/>
              </a:ext>
            </a:extLst>
          </p:cNvPr>
          <p:cNvSpPr>
            <a:spLocks noGrp="1"/>
          </p:cNvSpPr>
          <p:nvPr>
            <p:ph type="dt" sz="half" idx="10"/>
          </p:nvPr>
        </p:nvSpPr>
        <p:spPr/>
        <p:txBody>
          <a:bodyPr/>
          <a:lstStyle/>
          <a:p>
            <a:fld id="{A3CACCDE-0DE8-42AD-AE26-B28BF952C502}" type="datetimeFigureOut">
              <a:rPr lang="en-US" smtClean="0"/>
              <a:t>2/10/2026</a:t>
            </a:fld>
            <a:endParaRPr lang="en-US"/>
          </a:p>
        </p:txBody>
      </p:sp>
      <p:sp>
        <p:nvSpPr>
          <p:cNvPr id="5" name="Footer Placeholder 4">
            <a:extLst>
              <a:ext uri="{FF2B5EF4-FFF2-40B4-BE49-F238E27FC236}">
                <a16:creationId xmlns:a16="http://schemas.microsoft.com/office/drawing/2014/main" id="{2FABA5AF-6A64-DCF3-0709-9A7CB618F7F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9CC3CD5-ED40-2876-D494-55DBD1C7DC23}"/>
              </a:ext>
            </a:extLst>
          </p:cNvPr>
          <p:cNvSpPr>
            <a:spLocks noGrp="1"/>
          </p:cNvSpPr>
          <p:nvPr>
            <p:ph type="sldNum" sz="quarter" idx="12"/>
          </p:nvPr>
        </p:nvSpPr>
        <p:spPr/>
        <p:txBody>
          <a:bodyPr/>
          <a:lstStyle/>
          <a:p>
            <a:fld id="{7756447A-FB69-492B-B6D9-FD398C702592}" type="slidenum">
              <a:rPr lang="en-US" smtClean="0"/>
              <a:t>‹#›</a:t>
            </a:fld>
            <a:endParaRPr lang="en-US"/>
          </a:p>
        </p:txBody>
      </p:sp>
    </p:spTree>
    <p:extLst>
      <p:ext uri="{BB962C8B-B14F-4D97-AF65-F5344CB8AC3E}">
        <p14:creationId xmlns:p14="http://schemas.microsoft.com/office/powerpoint/2010/main" val="120815279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BA7016-848D-7E5B-A626-16CDE8FC11D7}"/>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372A20D1-1958-EECF-7674-2CDB955A1284}"/>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26A251D-FD52-C3BB-04B2-369AE25D6559}"/>
              </a:ext>
            </a:extLst>
          </p:cNvPr>
          <p:cNvSpPr>
            <a:spLocks noGrp="1"/>
          </p:cNvSpPr>
          <p:nvPr>
            <p:ph type="dt" sz="half" idx="10"/>
          </p:nvPr>
        </p:nvSpPr>
        <p:spPr/>
        <p:txBody>
          <a:bodyPr/>
          <a:lstStyle/>
          <a:p>
            <a:fld id="{A3CACCDE-0DE8-42AD-AE26-B28BF952C502}" type="datetimeFigureOut">
              <a:rPr lang="en-US" smtClean="0"/>
              <a:t>2/10/2026</a:t>
            </a:fld>
            <a:endParaRPr lang="en-US"/>
          </a:p>
        </p:txBody>
      </p:sp>
      <p:sp>
        <p:nvSpPr>
          <p:cNvPr id="5" name="Footer Placeholder 4">
            <a:extLst>
              <a:ext uri="{FF2B5EF4-FFF2-40B4-BE49-F238E27FC236}">
                <a16:creationId xmlns:a16="http://schemas.microsoft.com/office/drawing/2014/main" id="{77959FF4-F429-4089-CBCD-9FF35E87D4C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37828BE-D56B-BC33-A283-93AD44945874}"/>
              </a:ext>
            </a:extLst>
          </p:cNvPr>
          <p:cNvSpPr>
            <a:spLocks noGrp="1"/>
          </p:cNvSpPr>
          <p:nvPr>
            <p:ph type="sldNum" sz="quarter" idx="12"/>
          </p:nvPr>
        </p:nvSpPr>
        <p:spPr/>
        <p:txBody>
          <a:bodyPr/>
          <a:lstStyle/>
          <a:p>
            <a:fld id="{7756447A-FB69-492B-B6D9-FD398C702592}" type="slidenum">
              <a:rPr lang="en-US" smtClean="0"/>
              <a:t>‹#›</a:t>
            </a:fld>
            <a:endParaRPr lang="en-US"/>
          </a:p>
        </p:txBody>
      </p:sp>
    </p:spTree>
    <p:extLst>
      <p:ext uri="{BB962C8B-B14F-4D97-AF65-F5344CB8AC3E}">
        <p14:creationId xmlns:p14="http://schemas.microsoft.com/office/powerpoint/2010/main" val="197471239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9FAACACF-DFF7-61D8-4FA3-9A7AE557C7F4}"/>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40A5D05F-B3AB-E2CF-100F-BBADC2F34BB1}"/>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E7DBCAE-120C-CC57-80FB-4E8D04EB10AA}"/>
              </a:ext>
            </a:extLst>
          </p:cNvPr>
          <p:cNvSpPr>
            <a:spLocks noGrp="1"/>
          </p:cNvSpPr>
          <p:nvPr>
            <p:ph type="dt" sz="half" idx="10"/>
          </p:nvPr>
        </p:nvSpPr>
        <p:spPr/>
        <p:txBody>
          <a:bodyPr/>
          <a:lstStyle/>
          <a:p>
            <a:fld id="{A3CACCDE-0DE8-42AD-AE26-B28BF952C502}" type="datetimeFigureOut">
              <a:rPr lang="en-US" smtClean="0"/>
              <a:t>2/10/2026</a:t>
            </a:fld>
            <a:endParaRPr lang="en-US"/>
          </a:p>
        </p:txBody>
      </p:sp>
      <p:sp>
        <p:nvSpPr>
          <p:cNvPr id="5" name="Footer Placeholder 4">
            <a:extLst>
              <a:ext uri="{FF2B5EF4-FFF2-40B4-BE49-F238E27FC236}">
                <a16:creationId xmlns:a16="http://schemas.microsoft.com/office/drawing/2014/main" id="{90295BD4-5924-D1B4-59F7-2BE7513CF63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898BF1C-8537-E743-070D-46556741A1F9}"/>
              </a:ext>
            </a:extLst>
          </p:cNvPr>
          <p:cNvSpPr>
            <a:spLocks noGrp="1"/>
          </p:cNvSpPr>
          <p:nvPr>
            <p:ph type="sldNum" sz="quarter" idx="12"/>
          </p:nvPr>
        </p:nvSpPr>
        <p:spPr/>
        <p:txBody>
          <a:bodyPr/>
          <a:lstStyle/>
          <a:p>
            <a:fld id="{7756447A-FB69-492B-B6D9-FD398C702592}" type="slidenum">
              <a:rPr lang="en-US" smtClean="0"/>
              <a:t>‹#›</a:t>
            </a:fld>
            <a:endParaRPr lang="en-US"/>
          </a:p>
        </p:txBody>
      </p:sp>
    </p:spTree>
    <p:extLst>
      <p:ext uri="{BB962C8B-B14F-4D97-AF65-F5344CB8AC3E}">
        <p14:creationId xmlns:p14="http://schemas.microsoft.com/office/powerpoint/2010/main" val="18646742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A8822C-1974-D163-67E8-AFD1B8D9F69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2986C64-77BE-C6D4-8781-60208419CAB2}"/>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3209390-7DA4-8EA4-D656-D3426B4DCA13}"/>
              </a:ext>
            </a:extLst>
          </p:cNvPr>
          <p:cNvSpPr>
            <a:spLocks noGrp="1"/>
          </p:cNvSpPr>
          <p:nvPr>
            <p:ph type="dt" sz="half" idx="10"/>
          </p:nvPr>
        </p:nvSpPr>
        <p:spPr/>
        <p:txBody>
          <a:bodyPr/>
          <a:lstStyle/>
          <a:p>
            <a:fld id="{A3CACCDE-0DE8-42AD-AE26-B28BF952C502}" type="datetimeFigureOut">
              <a:rPr lang="en-US" smtClean="0"/>
              <a:t>2/10/2026</a:t>
            </a:fld>
            <a:endParaRPr lang="en-US"/>
          </a:p>
        </p:txBody>
      </p:sp>
      <p:sp>
        <p:nvSpPr>
          <p:cNvPr id="5" name="Footer Placeholder 4">
            <a:extLst>
              <a:ext uri="{FF2B5EF4-FFF2-40B4-BE49-F238E27FC236}">
                <a16:creationId xmlns:a16="http://schemas.microsoft.com/office/drawing/2014/main" id="{C992C793-BEDC-9472-72A6-955DCCD5D0E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70F2861-F619-6606-0E1B-3B34BB3ECA8A}"/>
              </a:ext>
            </a:extLst>
          </p:cNvPr>
          <p:cNvSpPr>
            <a:spLocks noGrp="1"/>
          </p:cNvSpPr>
          <p:nvPr>
            <p:ph type="sldNum" sz="quarter" idx="12"/>
          </p:nvPr>
        </p:nvSpPr>
        <p:spPr/>
        <p:txBody>
          <a:bodyPr/>
          <a:lstStyle/>
          <a:p>
            <a:fld id="{7756447A-FB69-492B-B6D9-FD398C702592}" type="slidenum">
              <a:rPr lang="en-US" smtClean="0"/>
              <a:t>‹#›</a:t>
            </a:fld>
            <a:endParaRPr lang="en-US"/>
          </a:p>
        </p:txBody>
      </p:sp>
    </p:spTree>
    <p:extLst>
      <p:ext uri="{BB962C8B-B14F-4D97-AF65-F5344CB8AC3E}">
        <p14:creationId xmlns:p14="http://schemas.microsoft.com/office/powerpoint/2010/main" val="21707275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60B1A3-0A37-4761-CAC5-D4A13E9ABF98}"/>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BE409F7B-D5BF-2278-2B7C-F1017AFBE4B7}"/>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ADB59FAD-1129-89A2-4FAF-4AF185280995}"/>
              </a:ext>
            </a:extLst>
          </p:cNvPr>
          <p:cNvSpPr>
            <a:spLocks noGrp="1"/>
          </p:cNvSpPr>
          <p:nvPr>
            <p:ph type="dt" sz="half" idx="10"/>
          </p:nvPr>
        </p:nvSpPr>
        <p:spPr/>
        <p:txBody>
          <a:bodyPr/>
          <a:lstStyle/>
          <a:p>
            <a:fld id="{A3CACCDE-0DE8-42AD-AE26-B28BF952C502}" type="datetimeFigureOut">
              <a:rPr lang="en-US" smtClean="0"/>
              <a:t>2/10/2026</a:t>
            </a:fld>
            <a:endParaRPr lang="en-US"/>
          </a:p>
        </p:txBody>
      </p:sp>
      <p:sp>
        <p:nvSpPr>
          <p:cNvPr id="5" name="Footer Placeholder 4">
            <a:extLst>
              <a:ext uri="{FF2B5EF4-FFF2-40B4-BE49-F238E27FC236}">
                <a16:creationId xmlns:a16="http://schemas.microsoft.com/office/drawing/2014/main" id="{92144A34-6C53-FBBC-2845-63C4E98DD38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E49D7DE-32D3-03FA-FEE9-75138B769562}"/>
              </a:ext>
            </a:extLst>
          </p:cNvPr>
          <p:cNvSpPr>
            <a:spLocks noGrp="1"/>
          </p:cNvSpPr>
          <p:nvPr>
            <p:ph type="sldNum" sz="quarter" idx="12"/>
          </p:nvPr>
        </p:nvSpPr>
        <p:spPr/>
        <p:txBody>
          <a:bodyPr/>
          <a:lstStyle/>
          <a:p>
            <a:fld id="{7756447A-FB69-492B-B6D9-FD398C702592}" type="slidenum">
              <a:rPr lang="en-US" smtClean="0"/>
              <a:t>‹#›</a:t>
            </a:fld>
            <a:endParaRPr lang="en-US"/>
          </a:p>
        </p:txBody>
      </p:sp>
    </p:spTree>
    <p:extLst>
      <p:ext uri="{BB962C8B-B14F-4D97-AF65-F5344CB8AC3E}">
        <p14:creationId xmlns:p14="http://schemas.microsoft.com/office/powerpoint/2010/main" val="46681491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9B2F90-481E-4C09-4C07-39B0112DA5E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3C1C330-B108-66BF-C11A-3353456AAD9E}"/>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D1643C0A-FEA3-DFBC-95B9-43063AA105B7}"/>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DEBF4C9C-D077-F433-2E5C-853DE6BE097F}"/>
              </a:ext>
            </a:extLst>
          </p:cNvPr>
          <p:cNvSpPr>
            <a:spLocks noGrp="1"/>
          </p:cNvSpPr>
          <p:nvPr>
            <p:ph type="dt" sz="half" idx="10"/>
          </p:nvPr>
        </p:nvSpPr>
        <p:spPr/>
        <p:txBody>
          <a:bodyPr/>
          <a:lstStyle/>
          <a:p>
            <a:fld id="{A3CACCDE-0DE8-42AD-AE26-B28BF952C502}" type="datetimeFigureOut">
              <a:rPr lang="en-US" smtClean="0"/>
              <a:t>2/10/2026</a:t>
            </a:fld>
            <a:endParaRPr lang="en-US"/>
          </a:p>
        </p:txBody>
      </p:sp>
      <p:sp>
        <p:nvSpPr>
          <p:cNvPr id="6" name="Footer Placeholder 5">
            <a:extLst>
              <a:ext uri="{FF2B5EF4-FFF2-40B4-BE49-F238E27FC236}">
                <a16:creationId xmlns:a16="http://schemas.microsoft.com/office/drawing/2014/main" id="{98D7C0EF-23C5-12EA-44B8-08D63CCA73B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90448A9-4D09-374D-4098-5913DEB7911A}"/>
              </a:ext>
            </a:extLst>
          </p:cNvPr>
          <p:cNvSpPr>
            <a:spLocks noGrp="1"/>
          </p:cNvSpPr>
          <p:nvPr>
            <p:ph type="sldNum" sz="quarter" idx="12"/>
          </p:nvPr>
        </p:nvSpPr>
        <p:spPr/>
        <p:txBody>
          <a:bodyPr/>
          <a:lstStyle/>
          <a:p>
            <a:fld id="{7756447A-FB69-492B-B6D9-FD398C702592}" type="slidenum">
              <a:rPr lang="en-US" smtClean="0"/>
              <a:t>‹#›</a:t>
            </a:fld>
            <a:endParaRPr lang="en-US"/>
          </a:p>
        </p:txBody>
      </p:sp>
    </p:spTree>
    <p:extLst>
      <p:ext uri="{BB962C8B-B14F-4D97-AF65-F5344CB8AC3E}">
        <p14:creationId xmlns:p14="http://schemas.microsoft.com/office/powerpoint/2010/main" val="16081537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3B4B56-522F-BB31-A758-6DE13D530232}"/>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4465CE1A-128D-F75F-C915-945BB6D2F42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C5E0CDE9-DCAA-DBCF-61E5-381055CBFE2D}"/>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A383A859-301D-8464-B4F6-C39D0F03ECC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4ABA79E5-2DA5-C1D1-A935-96C527676B4A}"/>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3E8227C6-B37F-9188-7FB0-EB62744B60BD}"/>
              </a:ext>
            </a:extLst>
          </p:cNvPr>
          <p:cNvSpPr>
            <a:spLocks noGrp="1"/>
          </p:cNvSpPr>
          <p:nvPr>
            <p:ph type="dt" sz="half" idx="10"/>
          </p:nvPr>
        </p:nvSpPr>
        <p:spPr/>
        <p:txBody>
          <a:bodyPr/>
          <a:lstStyle/>
          <a:p>
            <a:fld id="{A3CACCDE-0DE8-42AD-AE26-B28BF952C502}" type="datetimeFigureOut">
              <a:rPr lang="en-US" smtClean="0"/>
              <a:t>2/10/2026</a:t>
            </a:fld>
            <a:endParaRPr lang="en-US"/>
          </a:p>
        </p:txBody>
      </p:sp>
      <p:sp>
        <p:nvSpPr>
          <p:cNvPr id="8" name="Footer Placeholder 7">
            <a:extLst>
              <a:ext uri="{FF2B5EF4-FFF2-40B4-BE49-F238E27FC236}">
                <a16:creationId xmlns:a16="http://schemas.microsoft.com/office/drawing/2014/main" id="{07D29501-0415-DF85-3C9E-7883292E0BC6}"/>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AB3BEE8D-563F-B792-33AC-75921EFAF556}"/>
              </a:ext>
            </a:extLst>
          </p:cNvPr>
          <p:cNvSpPr>
            <a:spLocks noGrp="1"/>
          </p:cNvSpPr>
          <p:nvPr>
            <p:ph type="sldNum" sz="quarter" idx="12"/>
          </p:nvPr>
        </p:nvSpPr>
        <p:spPr/>
        <p:txBody>
          <a:bodyPr/>
          <a:lstStyle/>
          <a:p>
            <a:fld id="{7756447A-FB69-492B-B6D9-FD398C702592}" type="slidenum">
              <a:rPr lang="en-US" smtClean="0"/>
              <a:t>‹#›</a:t>
            </a:fld>
            <a:endParaRPr lang="en-US"/>
          </a:p>
        </p:txBody>
      </p:sp>
    </p:spTree>
    <p:extLst>
      <p:ext uri="{BB962C8B-B14F-4D97-AF65-F5344CB8AC3E}">
        <p14:creationId xmlns:p14="http://schemas.microsoft.com/office/powerpoint/2010/main" val="24704278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499F84-16DD-35C0-4322-1AA607A8640F}"/>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D954CA05-EB05-5A68-2F6B-A4DE350AAED1}"/>
              </a:ext>
            </a:extLst>
          </p:cNvPr>
          <p:cNvSpPr>
            <a:spLocks noGrp="1"/>
          </p:cNvSpPr>
          <p:nvPr>
            <p:ph type="dt" sz="half" idx="10"/>
          </p:nvPr>
        </p:nvSpPr>
        <p:spPr/>
        <p:txBody>
          <a:bodyPr/>
          <a:lstStyle/>
          <a:p>
            <a:fld id="{A3CACCDE-0DE8-42AD-AE26-B28BF952C502}" type="datetimeFigureOut">
              <a:rPr lang="en-US" smtClean="0"/>
              <a:t>2/10/2026</a:t>
            </a:fld>
            <a:endParaRPr lang="en-US"/>
          </a:p>
        </p:txBody>
      </p:sp>
      <p:sp>
        <p:nvSpPr>
          <p:cNvPr id="4" name="Footer Placeholder 3">
            <a:extLst>
              <a:ext uri="{FF2B5EF4-FFF2-40B4-BE49-F238E27FC236}">
                <a16:creationId xmlns:a16="http://schemas.microsoft.com/office/drawing/2014/main" id="{1C981C01-E477-C081-D151-F8B1843EF572}"/>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A27FE699-E4B5-DAF5-FA17-C8229B4AAFC4}"/>
              </a:ext>
            </a:extLst>
          </p:cNvPr>
          <p:cNvSpPr>
            <a:spLocks noGrp="1"/>
          </p:cNvSpPr>
          <p:nvPr>
            <p:ph type="sldNum" sz="quarter" idx="12"/>
          </p:nvPr>
        </p:nvSpPr>
        <p:spPr/>
        <p:txBody>
          <a:bodyPr/>
          <a:lstStyle/>
          <a:p>
            <a:fld id="{7756447A-FB69-492B-B6D9-FD398C702592}" type="slidenum">
              <a:rPr lang="en-US" smtClean="0"/>
              <a:t>‹#›</a:t>
            </a:fld>
            <a:endParaRPr lang="en-US"/>
          </a:p>
        </p:txBody>
      </p:sp>
    </p:spTree>
    <p:extLst>
      <p:ext uri="{BB962C8B-B14F-4D97-AF65-F5344CB8AC3E}">
        <p14:creationId xmlns:p14="http://schemas.microsoft.com/office/powerpoint/2010/main" val="39724933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E48A852-094C-DDFC-2047-F482EFBA7168}"/>
              </a:ext>
            </a:extLst>
          </p:cNvPr>
          <p:cNvSpPr>
            <a:spLocks noGrp="1"/>
          </p:cNvSpPr>
          <p:nvPr>
            <p:ph type="dt" sz="half" idx="10"/>
          </p:nvPr>
        </p:nvSpPr>
        <p:spPr/>
        <p:txBody>
          <a:bodyPr/>
          <a:lstStyle/>
          <a:p>
            <a:fld id="{A3CACCDE-0DE8-42AD-AE26-B28BF952C502}" type="datetimeFigureOut">
              <a:rPr lang="en-US" smtClean="0"/>
              <a:t>2/10/2026</a:t>
            </a:fld>
            <a:endParaRPr lang="en-US"/>
          </a:p>
        </p:txBody>
      </p:sp>
      <p:sp>
        <p:nvSpPr>
          <p:cNvPr id="3" name="Footer Placeholder 2">
            <a:extLst>
              <a:ext uri="{FF2B5EF4-FFF2-40B4-BE49-F238E27FC236}">
                <a16:creationId xmlns:a16="http://schemas.microsoft.com/office/drawing/2014/main" id="{F98BF359-250E-47C9-46F9-F8F73BEC4B1C}"/>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B89E7F65-9566-0CDB-6808-7CD7FCE7FE1D}"/>
              </a:ext>
            </a:extLst>
          </p:cNvPr>
          <p:cNvSpPr>
            <a:spLocks noGrp="1"/>
          </p:cNvSpPr>
          <p:nvPr>
            <p:ph type="sldNum" sz="quarter" idx="12"/>
          </p:nvPr>
        </p:nvSpPr>
        <p:spPr/>
        <p:txBody>
          <a:bodyPr/>
          <a:lstStyle/>
          <a:p>
            <a:fld id="{7756447A-FB69-492B-B6D9-FD398C702592}" type="slidenum">
              <a:rPr lang="en-US" smtClean="0"/>
              <a:t>‹#›</a:t>
            </a:fld>
            <a:endParaRPr lang="en-US"/>
          </a:p>
        </p:txBody>
      </p:sp>
    </p:spTree>
    <p:extLst>
      <p:ext uri="{BB962C8B-B14F-4D97-AF65-F5344CB8AC3E}">
        <p14:creationId xmlns:p14="http://schemas.microsoft.com/office/powerpoint/2010/main" val="268296258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F42091-9F47-632F-7ED7-8C3E462206E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A539ABA3-040D-D055-4CA8-EA41F51B6B6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9BFEF505-5665-BB1B-10A5-157697974AB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3009CE6-F89D-EDD6-45EF-468A45C2CC12}"/>
              </a:ext>
            </a:extLst>
          </p:cNvPr>
          <p:cNvSpPr>
            <a:spLocks noGrp="1"/>
          </p:cNvSpPr>
          <p:nvPr>
            <p:ph type="dt" sz="half" idx="10"/>
          </p:nvPr>
        </p:nvSpPr>
        <p:spPr/>
        <p:txBody>
          <a:bodyPr/>
          <a:lstStyle/>
          <a:p>
            <a:fld id="{A3CACCDE-0DE8-42AD-AE26-B28BF952C502}" type="datetimeFigureOut">
              <a:rPr lang="en-US" smtClean="0"/>
              <a:t>2/10/2026</a:t>
            </a:fld>
            <a:endParaRPr lang="en-US"/>
          </a:p>
        </p:txBody>
      </p:sp>
      <p:sp>
        <p:nvSpPr>
          <p:cNvPr id="6" name="Footer Placeholder 5">
            <a:extLst>
              <a:ext uri="{FF2B5EF4-FFF2-40B4-BE49-F238E27FC236}">
                <a16:creationId xmlns:a16="http://schemas.microsoft.com/office/drawing/2014/main" id="{A20BFABC-226B-DE61-B354-60C0D655290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0182DA2-AAC8-6DCB-CE25-DD8AA400FFE4}"/>
              </a:ext>
            </a:extLst>
          </p:cNvPr>
          <p:cNvSpPr>
            <a:spLocks noGrp="1"/>
          </p:cNvSpPr>
          <p:nvPr>
            <p:ph type="sldNum" sz="quarter" idx="12"/>
          </p:nvPr>
        </p:nvSpPr>
        <p:spPr/>
        <p:txBody>
          <a:bodyPr/>
          <a:lstStyle/>
          <a:p>
            <a:fld id="{7756447A-FB69-492B-B6D9-FD398C702592}" type="slidenum">
              <a:rPr lang="en-US" smtClean="0"/>
              <a:t>‹#›</a:t>
            </a:fld>
            <a:endParaRPr lang="en-US"/>
          </a:p>
        </p:txBody>
      </p:sp>
    </p:spTree>
    <p:extLst>
      <p:ext uri="{BB962C8B-B14F-4D97-AF65-F5344CB8AC3E}">
        <p14:creationId xmlns:p14="http://schemas.microsoft.com/office/powerpoint/2010/main" val="343514452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79B6B9-45D2-6005-35C0-A062DC42FC3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7496A98F-C9AD-463D-45CA-1213441C849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9C483549-EA58-D6A7-45E3-13470D26DD7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0A5C0B0-4BCC-4EFB-52BE-662CA8C16AF7}"/>
              </a:ext>
            </a:extLst>
          </p:cNvPr>
          <p:cNvSpPr>
            <a:spLocks noGrp="1"/>
          </p:cNvSpPr>
          <p:nvPr>
            <p:ph type="dt" sz="half" idx="10"/>
          </p:nvPr>
        </p:nvSpPr>
        <p:spPr/>
        <p:txBody>
          <a:bodyPr/>
          <a:lstStyle/>
          <a:p>
            <a:fld id="{A3CACCDE-0DE8-42AD-AE26-B28BF952C502}" type="datetimeFigureOut">
              <a:rPr lang="en-US" smtClean="0"/>
              <a:t>2/10/2026</a:t>
            </a:fld>
            <a:endParaRPr lang="en-US"/>
          </a:p>
        </p:txBody>
      </p:sp>
      <p:sp>
        <p:nvSpPr>
          <p:cNvPr id="6" name="Footer Placeholder 5">
            <a:extLst>
              <a:ext uri="{FF2B5EF4-FFF2-40B4-BE49-F238E27FC236}">
                <a16:creationId xmlns:a16="http://schemas.microsoft.com/office/drawing/2014/main" id="{52BF7286-FE03-71DB-F25F-DEF342AADF3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5A0F6EB-FB99-D224-25CC-5882384E5D8C}"/>
              </a:ext>
            </a:extLst>
          </p:cNvPr>
          <p:cNvSpPr>
            <a:spLocks noGrp="1"/>
          </p:cNvSpPr>
          <p:nvPr>
            <p:ph type="sldNum" sz="quarter" idx="12"/>
          </p:nvPr>
        </p:nvSpPr>
        <p:spPr/>
        <p:txBody>
          <a:bodyPr/>
          <a:lstStyle/>
          <a:p>
            <a:fld id="{7756447A-FB69-492B-B6D9-FD398C702592}" type="slidenum">
              <a:rPr lang="en-US" smtClean="0"/>
              <a:t>‹#›</a:t>
            </a:fld>
            <a:endParaRPr lang="en-US"/>
          </a:p>
        </p:txBody>
      </p:sp>
    </p:spTree>
    <p:extLst>
      <p:ext uri="{BB962C8B-B14F-4D97-AF65-F5344CB8AC3E}">
        <p14:creationId xmlns:p14="http://schemas.microsoft.com/office/powerpoint/2010/main" val="7878377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AF8C267-C0A7-0C1C-96BC-1BBD6125095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BC679905-E0A9-F858-C482-04D2DE07D7F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CED1549-C54D-1535-1C61-FD3ACE4F5C9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A3CACCDE-0DE8-42AD-AE26-B28BF952C502}" type="datetimeFigureOut">
              <a:rPr lang="en-US" smtClean="0"/>
              <a:t>2/10/2026</a:t>
            </a:fld>
            <a:endParaRPr lang="en-US"/>
          </a:p>
        </p:txBody>
      </p:sp>
      <p:sp>
        <p:nvSpPr>
          <p:cNvPr id="5" name="Footer Placeholder 4">
            <a:extLst>
              <a:ext uri="{FF2B5EF4-FFF2-40B4-BE49-F238E27FC236}">
                <a16:creationId xmlns:a16="http://schemas.microsoft.com/office/drawing/2014/main" id="{70C52F9B-15E7-675C-4439-2D06F966293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24DD3AF6-888A-DE67-13AF-BD386B8F7A7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7756447A-FB69-492B-B6D9-FD398C702592}" type="slidenum">
              <a:rPr lang="en-US" smtClean="0"/>
              <a:t>‹#›</a:t>
            </a:fld>
            <a:endParaRPr lang="en-US"/>
          </a:p>
        </p:txBody>
      </p:sp>
    </p:spTree>
    <p:extLst>
      <p:ext uri="{BB962C8B-B14F-4D97-AF65-F5344CB8AC3E}">
        <p14:creationId xmlns:p14="http://schemas.microsoft.com/office/powerpoint/2010/main" val="2754698181"/>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4.svg"/><Relationship Id="rId7" Type="http://schemas.openxmlformats.org/officeDocument/2006/relationships/image" Target="../media/image8.svg"/><Relationship Id="rId2" Type="http://schemas.openxmlformats.org/officeDocument/2006/relationships/image" Target="../media/image3.png"/><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6.svg"/><Relationship Id="rId4" Type="http://schemas.openxmlformats.org/officeDocument/2006/relationships/image" Target="../media/image5.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1">
            <a:lumMod val="40000"/>
            <a:lumOff val="60000"/>
            <a:alpha val="63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8134BC-7B8E-ACCC-9CB9-6D845453D788}"/>
              </a:ext>
            </a:extLst>
          </p:cNvPr>
          <p:cNvSpPr>
            <a:spLocks noGrp="1"/>
          </p:cNvSpPr>
          <p:nvPr>
            <p:ph type="ctrTitle"/>
          </p:nvPr>
        </p:nvSpPr>
        <p:spPr>
          <a:xfrm>
            <a:off x="1516610" y="165484"/>
            <a:ext cx="9530853" cy="2541431"/>
          </a:xfrm>
        </p:spPr>
        <p:txBody>
          <a:bodyPr>
            <a:noAutofit/>
          </a:bodyPr>
          <a:lstStyle/>
          <a:p>
            <a:r>
              <a:rPr lang="en-US" sz="4400" b="1" dirty="0">
                <a:latin typeface="Century Schoolbook" panose="02040604050505020304" pitchFamily="18" charset="0"/>
              </a:rPr>
              <a:t>Merchant Cash Advances</a:t>
            </a:r>
            <a:br>
              <a:rPr lang="en-US" sz="3600" b="1" dirty="0">
                <a:latin typeface="Century Schoolbook" panose="02040604050505020304" pitchFamily="18" charset="0"/>
              </a:rPr>
            </a:br>
            <a:r>
              <a:rPr lang="en-US" sz="3600" b="1" dirty="0">
                <a:latin typeface="Century Schoolbook" panose="02040604050505020304" pitchFamily="18" charset="0"/>
              </a:rPr>
              <a:t>Loans? Sales?</a:t>
            </a:r>
            <a:r>
              <a:rPr lang="en-US" sz="3600" dirty="0">
                <a:latin typeface="Century Schoolbook" panose="02040604050505020304" pitchFamily="18" charset="0"/>
              </a:rPr>
              <a:t> </a:t>
            </a:r>
            <a:r>
              <a:rPr lang="en-US" sz="3600" b="1" dirty="0">
                <a:latin typeface="Century Schoolbook" panose="02040604050505020304" pitchFamily="18" charset="0"/>
              </a:rPr>
              <a:t>Why Does It Matter?</a:t>
            </a:r>
            <a:r>
              <a:rPr lang="en-US" sz="3600" dirty="0">
                <a:latin typeface="Century Schoolbook" panose="02040604050505020304" pitchFamily="18" charset="0"/>
              </a:rPr>
              <a:t> </a:t>
            </a:r>
            <a:endParaRPr lang="en-US" sz="9600" b="1" dirty="0">
              <a:latin typeface="Century Schoolbook" panose="02040604050505020304" pitchFamily="18" charset="0"/>
            </a:endParaRPr>
          </a:p>
        </p:txBody>
      </p:sp>
      <p:sp>
        <p:nvSpPr>
          <p:cNvPr id="5" name="TextBox 4">
            <a:extLst>
              <a:ext uri="{FF2B5EF4-FFF2-40B4-BE49-F238E27FC236}">
                <a16:creationId xmlns:a16="http://schemas.microsoft.com/office/drawing/2014/main" id="{7D9287B8-334B-A547-326C-AD68F8920249}"/>
              </a:ext>
            </a:extLst>
          </p:cNvPr>
          <p:cNvSpPr txBox="1"/>
          <p:nvPr/>
        </p:nvSpPr>
        <p:spPr>
          <a:xfrm>
            <a:off x="7160598" y="5492187"/>
            <a:ext cx="6096000" cy="1200329"/>
          </a:xfrm>
          <a:prstGeom prst="rect">
            <a:avLst/>
          </a:prstGeom>
          <a:noFill/>
        </p:spPr>
        <p:txBody>
          <a:bodyPr wrap="square">
            <a:spAutoFit/>
          </a:bodyPr>
          <a:lstStyle/>
          <a:p>
            <a:pPr algn="just" defTabSz="914400">
              <a:buClr>
                <a:schemeClr val="accent1"/>
              </a:buClr>
              <a:buSzPct val="100000"/>
            </a:pPr>
            <a:r>
              <a:rPr lang="en-US" sz="2400" b="1" dirty="0">
                <a:latin typeface="Century Schoolbook" panose="02040604050505020304" pitchFamily="18" charset="0"/>
              </a:rPr>
              <a:t>Prof. Kara Bruce</a:t>
            </a:r>
          </a:p>
          <a:p>
            <a:pPr algn="just" defTabSz="914400">
              <a:buClr>
                <a:schemeClr val="accent1"/>
              </a:buClr>
              <a:buSzPct val="100000"/>
            </a:pPr>
            <a:r>
              <a:rPr lang="en-US" sz="2400" dirty="0">
                <a:latin typeface="Century Schoolbook" panose="02040604050505020304" pitchFamily="18" charset="0"/>
              </a:rPr>
              <a:t>University of North Carolina</a:t>
            </a:r>
          </a:p>
          <a:p>
            <a:pPr algn="just" defTabSz="914400">
              <a:buClr>
                <a:schemeClr val="accent1"/>
              </a:buClr>
              <a:buSzPct val="100000"/>
            </a:pPr>
            <a:r>
              <a:rPr lang="en-US" sz="2400" dirty="0">
                <a:latin typeface="Century Schoolbook" panose="02040604050505020304" pitchFamily="18" charset="0"/>
              </a:rPr>
              <a:t>School of Law </a:t>
            </a:r>
          </a:p>
        </p:txBody>
      </p:sp>
      <p:sp>
        <p:nvSpPr>
          <p:cNvPr id="4" name="TextBox 3">
            <a:extLst>
              <a:ext uri="{FF2B5EF4-FFF2-40B4-BE49-F238E27FC236}">
                <a16:creationId xmlns:a16="http://schemas.microsoft.com/office/drawing/2014/main" id="{C6BD4E46-75D3-81CA-016A-2BCC74FE11A3}"/>
              </a:ext>
            </a:extLst>
          </p:cNvPr>
          <p:cNvSpPr txBox="1"/>
          <p:nvPr/>
        </p:nvSpPr>
        <p:spPr>
          <a:xfrm>
            <a:off x="2883236" y="3085005"/>
            <a:ext cx="6281084" cy="830997"/>
          </a:xfrm>
          <a:prstGeom prst="rect">
            <a:avLst/>
          </a:prstGeom>
          <a:noFill/>
        </p:spPr>
        <p:txBody>
          <a:bodyPr wrap="square" rtlCol="0">
            <a:spAutoFit/>
          </a:bodyPr>
          <a:lstStyle/>
          <a:p>
            <a:pPr algn="ctr">
              <a:buNone/>
            </a:pPr>
            <a:r>
              <a:rPr lang="en-US" sz="2400" b="1" cap="small" dirty="0">
                <a:latin typeface="Century Schoolbook" panose="02040604050505020304" pitchFamily="18" charset="0"/>
              </a:rPr>
              <a:t>UNC Festival of Learning</a:t>
            </a:r>
            <a:endParaRPr lang="en-US" sz="2400" cap="small" dirty="0">
              <a:latin typeface="Century Schoolbook" panose="02040604050505020304" pitchFamily="18" charset="0"/>
            </a:endParaRPr>
          </a:p>
          <a:p>
            <a:pPr algn="ctr"/>
            <a:r>
              <a:rPr lang="en-US" sz="2400" dirty="0">
                <a:latin typeface="Century Schoolbook" panose="02040604050505020304" pitchFamily="18" charset="0"/>
              </a:rPr>
              <a:t>February 13, 2026</a:t>
            </a:r>
          </a:p>
        </p:txBody>
      </p:sp>
    </p:spTree>
    <p:extLst>
      <p:ext uri="{BB962C8B-B14F-4D97-AF65-F5344CB8AC3E}">
        <p14:creationId xmlns:p14="http://schemas.microsoft.com/office/powerpoint/2010/main" val="187152857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33F541-4B9B-A606-D8DC-91D8EC05557C}"/>
              </a:ext>
            </a:extLst>
          </p:cNvPr>
          <p:cNvSpPr>
            <a:spLocks noGrp="1"/>
          </p:cNvSpPr>
          <p:nvPr>
            <p:ph type="title"/>
          </p:nvPr>
        </p:nvSpPr>
        <p:spPr/>
        <p:txBody>
          <a:bodyPr/>
          <a:lstStyle/>
          <a:p>
            <a:pPr algn="ctr"/>
            <a:r>
              <a:rPr lang="en-US" u="sng" dirty="0">
                <a:latin typeface="Century Schoolbook" panose="02040604050505020304" pitchFamily="18" charset="0"/>
              </a:rPr>
              <a:t>Factors Commonly </a:t>
            </a:r>
            <a:br>
              <a:rPr lang="en-US" u="sng" dirty="0">
                <a:latin typeface="Century Schoolbook" panose="02040604050505020304" pitchFamily="18" charset="0"/>
              </a:rPr>
            </a:br>
            <a:r>
              <a:rPr lang="en-US" u="sng" dirty="0">
                <a:latin typeface="Century Schoolbook" panose="02040604050505020304" pitchFamily="18" charset="0"/>
              </a:rPr>
              <a:t>Evaluated in MCA Cases</a:t>
            </a:r>
          </a:p>
        </p:txBody>
      </p:sp>
      <p:sp>
        <p:nvSpPr>
          <p:cNvPr id="3" name="Content Placeholder 2">
            <a:extLst>
              <a:ext uri="{FF2B5EF4-FFF2-40B4-BE49-F238E27FC236}">
                <a16:creationId xmlns:a16="http://schemas.microsoft.com/office/drawing/2014/main" id="{F0290384-33F8-490F-0C6C-FF52DE156D55}"/>
              </a:ext>
            </a:extLst>
          </p:cNvPr>
          <p:cNvSpPr>
            <a:spLocks noGrp="1"/>
          </p:cNvSpPr>
          <p:nvPr>
            <p:ph idx="1"/>
          </p:nvPr>
        </p:nvSpPr>
        <p:spPr/>
        <p:txBody>
          <a:bodyPr/>
          <a:lstStyle/>
          <a:p>
            <a:pPr marL="514350" indent="-514350">
              <a:buFont typeface="+mj-lt"/>
              <a:buAutoNum type="arabicPeriod"/>
            </a:pPr>
            <a:r>
              <a:rPr lang="en-US" dirty="0">
                <a:latin typeface="Century Schoolbook" panose="02040604050505020304" pitchFamily="18" charset="0"/>
              </a:rPr>
              <a:t>Whether the agreement has a reconciliation provision</a:t>
            </a:r>
          </a:p>
          <a:p>
            <a:pPr marL="514350" indent="-514350">
              <a:buFont typeface="+mj-lt"/>
              <a:buAutoNum type="arabicPeriod"/>
            </a:pPr>
            <a:r>
              <a:rPr lang="en-US" dirty="0">
                <a:latin typeface="Century Schoolbook" panose="02040604050505020304" pitchFamily="18" charset="0"/>
              </a:rPr>
              <a:t>Whether the agreement has a finite term</a:t>
            </a:r>
          </a:p>
          <a:p>
            <a:pPr marL="514350" indent="-514350">
              <a:buFont typeface="+mj-lt"/>
              <a:buAutoNum type="arabicPeriod"/>
            </a:pPr>
            <a:r>
              <a:rPr lang="en-US" dirty="0">
                <a:latin typeface="Century Schoolbook" panose="02040604050505020304" pitchFamily="18" charset="0"/>
              </a:rPr>
              <a:t>Whether there is any recourse should the merchant declare bankruptcy</a:t>
            </a:r>
          </a:p>
          <a:p>
            <a:pPr marL="0" indent="0">
              <a:buNone/>
            </a:pPr>
            <a:endParaRPr lang="en-US" dirty="0">
              <a:latin typeface="Century Schoolbook" panose="02040604050505020304" pitchFamily="18" charset="0"/>
            </a:endParaRPr>
          </a:p>
        </p:txBody>
      </p:sp>
    </p:spTree>
    <p:extLst>
      <p:ext uri="{BB962C8B-B14F-4D97-AF65-F5344CB8AC3E}">
        <p14:creationId xmlns:p14="http://schemas.microsoft.com/office/powerpoint/2010/main" val="81768837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C097C2CB-A287-8D11-116F-4F72A0D305C8}"/>
              </a:ext>
            </a:extLst>
          </p:cNvPr>
          <p:cNvSpPr txBox="1"/>
          <p:nvPr/>
        </p:nvSpPr>
        <p:spPr>
          <a:xfrm>
            <a:off x="757192" y="808451"/>
            <a:ext cx="10276840" cy="1754326"/>
          </a:xfrm>
          <a:prstGeom prst="rect">
            <a:avLst/>
          </a:prstGeom>
          <a:noFill/>
        </p:spPr>
        <p:txBody>
          <a:bodyPr wrap="square">
            <a:spAutoFit/>
          </a:bodyPr>
          <a:lstStyle/>
          <a:p>
            <a:pPr algn="ctr"/>
            <a:r>
              <a:rPr lang="en-US" sz="3600" dirty="0">
                <a:solidFill>
                  <a:srgbClr val="000000"/>
                </a:solidFill>
                <a:effectLst/>
                <a:latin typeface="Times New Roman" panose="02020603050405020304" pitchFamily="18" charset="0"/>
                <a:ea typeface="Times New Roman" panose="02020603050405020304" pitchFamily="18" charset="0"/>
              </a:rPr>
              <a:t>[Merchant] is selling a portion of </a:t>
            </a:r>
            <a:r>
              <a:rPr lang="en-US" sz="3600" strike="sngStrike" dirty="0">
                <a:solidFill>
                  <a:srgbClr val="000000"/>
                </a:solidFill>
                <a:effectLst/>
                <a:latin typeface="Times New Roman" panose="02020603050405020304" pitchFamily="18" charset="0"/>
                <a:ea typeface="Times New Roman" panose="02020603050405020304" pitchFamily="18" charset="0"/>
              </a:rPr>
              <a:t>a future </a:t>
            </a:r>
            <a:r>
              <a:rPr lang="en-US" sz="3600" dirty="0">
                <a:solidFill>
                  <a:srgbClr val="000000"/>
                </a:solidFill>
                <a:effectLst/>
                <a:latin typeface="Times New Roman" panose="02020603050405020304" pitchFamily="18" charset="0"/>
                <a:ea typeface="Times New Roman" panose="02020603050405020304" pitchFamily="18" charset="0"/>
              </a:rPr>
              <a:t>revenue stream to [Finance Company] at a discount, not borrowing money from [Finance Company]. </a:t>
            </a:r>
            <a:endParaRPr lang="en-US" sz="3600" dirty="0"/>
          </a:p>
        </p:txBody>
      </p:sp>
      <p:sp>
        <p:nvSpPr>
          <p:cNvPr id="3" name="Rectangle 2">
            <a:extLst>
              <a:ext uri="{FF2B5EF4-FFF2-40B4-BE49-F238E27FC236}">
                <a16:creationId xmlns:a16="http://schemas.microsoft.com/office/drawing/2014/main" id="{C64DEC9B-74B2-21DC-ACDD-C5918D674A08}"/>
              </a:ext>
            </a:extLst>
          </p:cNvPr>
          <p:cNvSpPr/>
          <p:nvPr/>
        </p:nvSpPr>
        <p:spPr>
          <a:xfrm>
            <a:off x="4362087" y="2846250"/>
            <a:ext cx="3067050" cy="95250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3200" b="1" dirty="0">
                <a:solidFill>
                  <a:schemeClr val="tx1"/>
                </a:solidFill>
              </a:rPr>
              <a:t>Merchant </a:t>
            </a:r>
          </a:p>
        </p:txBody>
      </p:sp>
      <p:sp>
        <p:nvSpPr>
          <p:cNvPr id="4" name="Rectangle 3">
            <a:extLst>
              <a:ext uri="{FF2B5EF4-FFF2-40B4-BE49-F238E27FC236}">
                <a16:creationId xmlns:a16="http://schemas.microsoft.com/office/drawing/2014/main" id="{F0E98610-157D-3793-4168-BD00DD3CC11F}"/>
              </a:ext>
            </a:extLst>
          </p:cNvPr>
          <p:cNvSpPr/>
          <p:nvPr/>
        </p:nvSpPr>
        <p:spPr>
          <a:xfrm>
            <a:off x="323487" y="3916190"/>
            <a:ext cx="1952988" cy="722485"/>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3200" b="1" dirty="0">
                <a:solidFill>
                  <a:schemeClr val="tx1"/>
                </a:solidFill>
              </a:rPr>
              <a:t>Account </a:t>
            </a:r>
          </a:p>
        </p:txBody>
      </p:sp>
      <p:sp>
        <p:nvSpPr>
          <p:cNvPr id="5" name="Rectangle 4">
            <a:extLst>
              <a:ext uri="{FF2B5EF4-FFF2-40B4-BE49-F238E27FC236}">
                <a16:creationId xmlns:a16="http://schemas.microsoft.com/office/drawing/2014/main" id="{4D688D6C-F5A9-BAA5-F922-C2D549357383}"/>
              </a:ext>
            </a:extLst>
          </p:cNvPr>
          <p:cNvSpPr/>
          <p:nvPr/>
        </p:nvSpPr>
        <p:spPr>
          <a:xfrm>
            <a:off x="323487" y="4756115"/>
            <a:ext cx="1952988" cy="722485"/>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3200" b="1" dirty="0">
                <a:solidFill>
                  <a:schemeClr val="tx1"/>
                </a:solidFill>
              </a:rPr>
              <a:t>Account </a:t>
            </a:r>
          </a:p>
        </p:txBody>
      </p:sp>
      <p:sp>
        <p:nvSpPr>
          <p:cNvPr id="6" name="Rectangle 5">
            <a:extLst>
              <a:ext uri="{FF2B5EF4-FFF2-40B4-BE49-F238E27FC236}">
                <a16:creationId xmlns:a16="http://schemas.microsoft.com/office/drawing/2014/main" id="{EEF817C5-704C-8EEF-740A-F092BB9AC78D}"/>
              </a:ext>
            </a:extLst>
          </p:cNvPr>
          <p:cNvSpPr/>
          <p:nvPr/>
        </p:nvSpPr>
        <p:spPr>
          <a:xfrm>
            <a:off x="323487" y="5596040"/>
            <a:ext cx="1952988" cy="722485"/>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3200" b="1" dirty="0">
                <a:solidFill>
                  <a:schemeClr val="tx1"/>
                </a:solidFill>
              </a:rPr>
              <a:t>Account </a:t>
            </a:r>
          </a:p>
        </p:txBody>
      </p:sp>
      <p:sp>
        <p:nvSpPr>
          <p:cNvPr id="7" name="Rectangle 6">
            <a:extLst>
              <a:ext uri="{FF2B5EF4-FFF2-40B4-BE49-F238E27FC236}">
                <a16:creationId xmlns:a16="http://schemas.microsoft.com/office/drawing/2014/main" id="{31E95715-5F25-741F-5761-64DAF9E23C48}"/>
              </a:ext>
            </a:extLst>
          </p:cNvPr>
          <p:cNvSpPr/>
          <p:nvPr/>
        </p:nvSpPr>
        <p:spPr>
          <a:xfrm>
            <a:off x="2514237" y="3916190"/>
            <a:ext cx="1952988" cy="722485"/>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3200" b="1" dirty="0">
                <a:solidFill>
                  <a:schemeClr val="tx1"/>
                </a:solidFill>
              </a:rPr>
              <a:t>Account </a:t>
            </a:r>
          </a:p>
        </p:txBody>
      </p:sp>
      <p:sp>
        <p:nvSpPr>
          <p:cNvPr id="8" name="Rectangle 7">
            <a:extLst>
              <a:ext uri="{FF2B5EF4-FFF2-40B4-BE49-F238E27FC236}">
                <a16:creationId xmlns:a16="http://schemas.microsoft.com/office/drawing/2014/main" id="{CF354B03-A357-0A1B-B99D-8EB0230F21D0}"/>
              </a:ext>
            </a:extLst>
          </p:cNvPr>
          <p:cNvSpPr/>
          <p:nvPr/>
        </p:nvSpPr>
        <p:spPr>
          <a:xfrm>
            <a:off x="2514237" y="4756115"/>
            <a:ext cx="1952988" cy="722485"/>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3200" b="1" dirty="0">
                <a:solidFill>
                  <a:schemeClr val="tx1"/>
                </a:solidFill>
              </a:rPr>
              <a:t>Account </a:t>
            </a:r>
          </a:p>
        </p:txBody>
      </p:sp>
      <p:sp>
        <p:nvSpPr>
          <p:cNvPr id="9" name="Rectangle 8">
            <a:extLst>
              <a:ext uri="{FF2B5EF4-FFF2-40B4-BE49-F238E27FC236}">
                <a16:creationId xmlns:a16="http://schemas.microsoft.com/office/drawing/2014/main" id="{F73B9043-7195-AC6E-083D-4D589F92998A}"/>
              </a:ext>
            </a:extLst>
          </p:cNvPr>
          <p:cNvSpPr/>
          <p:nvPr/>
        </p:nvSpPr>
        <p:spPr>
          <a:xfrm>
            <a:off x="2514237" y="5596040"/>
            <a:ext cx="1952988" cy="722485"/>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3200" b="1" dirty="0">
                <a:solidFill>
                  <a:schemeClr val="tx1"/>
                </a:solidFill>
              </a:rPr>
              <a:t>Account </a:t>
            </a:r>
          </a:p>
        </p:txBody>
      </p:sp>
      <p:sp>
        <p:nvSpPr>
          <p:cNvPr id="10" name="Rectangle 9">
            <a:extLst>
              <a:ext uri="{FF2B5EF4-FFF2-40B4-BE49-F238E27FC236}">
                <a16:creationId xmlns:a16="http://schemas.microsoft.com/office/drawing/2014/main" id="{26DAAFCF-07DF-4E5C-B26E-522344C61F25}"/>
              </a:ext>
            </a:extLst>
          </p:cNvPr>
          <p:cNvSpPr/>
          <p:nvPr/>
        </p:nvSpPr>
        <p:spPr>
          <a:xfrm>
            <a:off x="4704987" y="3916190"/>
            <a:ext cx="1952988" cy="722485"/>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3200" b="1" dirty="0">
                <a:solidFill>
                  <a:schemeClr val="tx1"/>
                </a:solidFill>
              </a:rPr>
              <a:t>Account </a:t>
            </a:r>
          </a:p>
        </p:txBody>
      </p:sp>
      <p:sp>
        <p:nvSpPr>
          <p:cNvPr id="11" name="Rectangle 10">
            <a:extLst>
              <a:ext uri="{FF2B5EF4-FFF2-40B4-BE49-F238E27FC236}">
                <a16:creationId xmlns:a16="http://schemas.microsoft.com/office/drawing/2014/main" id="{B7C0292C-71AD-F416-AA55-5837C8FE7FA0}"/>
              </a:ext>
            </a:extLst>
          </p:cNvPr>
          <p:cNvSpPr/>
          <p:nvPr/>
        </p:nvSpPr>
        <p:spPr>
          <a:xfrm>
            <a:off x="4704987" y="4756115"/>
            <a:ext cx="1952988" cy="722485"/>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3200" b="1" dirty="0">
                <a:solidFill>
                  <a:schemeClr val="tx1"/>
                </a:solidFill>
              </a:rPr>
              <a:t>Account </a:t>
            </a:r>
          </a:p>
        </p:txBody>
      </p:sp>
      <p:sp>
        <p:nvSpPr>
          <p:cNvPr id="12" name="Rectangle 11">
            <a:extLst>
              <a:ext uri="{FF2B5EF4-FFF2-40B4-BE49-F238E27FC236}">
                <a16:creationId xmlns:a16="http://schemas.microsoft.com/office/drawing/2014/main" id="{66B1385D-D4F1-E282-952A-245DF8DB0912}"/>
              </a:ext>
            </a:extLst>
          </p:cNvPr>
          <p:cNvSpPr/>
          <p:nvPr/>
        </p:nvSpPr>
        <p:spPr>
          <a:xfrm>
            <a:off x="4704987" y="5596040"/>
            <a:ext cx="1952988" cy="722485"/>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3200" b="1" dirty="0">
                <a:solidFill>
                  <a:schemeClr val="tx1"/>
                </a:solidFill>
              </a:rPr>
              <a:t>Account </a:t>
            </a:r>
          </a:p>
        </p:txBody>
      </p:sp>
      <p:sp>
        <p:nvSpPr>
          <p:cNvPr id="13" name="Rectangle 12">
            <a:extLst>
              <a:ext uri="{FF2B5EF4-FFF2-40B4-BE49-F238E27FC236}">
                <a16:creationId xmlns:a16="http://schemas.microsoft.com/office/drawing/2014/main" id="{B81BDD17-99E1-1049-D858-606B914A7986}"/>
              </a:ext>
            </a:extLst>
          </p:cNvPr>
          <p:cNvSpPr/>
          <p:nvPr/>
        </p:nvSpPr>
        <p:spPr>
          <a:xfrm>
            <a:off x="6895737" y="3916190"/>
            <a:ext cx="1952988" cy="722485"/>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3200" b="1" dirty="0">
                <a:solidFill>
                  <a:schemeClr val="tx1"/>
                </a:solidFill>
              </a:rPr>
              <a:t>Account </a:t>
            </a:r>
          </a:p>
        </p:txBody>
      </p:sp>
      <p:sp>
        <p:nvSpPr>
          <p:cNvPr id="14" name="Rectangle 13">
            <a:extLst>
              <a:ext uri="{FF2B5EF4-FFF2-40B4-BE49-F238E27FC236}">
                <a16:creationId xmlns:a16="http://schemas.microsoft.com/office/drawing/2014/main" id="{BE283DB3-5363-8A8A-E714-FD687C074926}"/>
              </a:ext>
            </a:extLst>
          </p:cNvPr>
          <p:cNvSpPr/>
          <p:nvPr/>
        </p:nvSpPr>
        <p:spPr>
          <a:xfrm>
            <a:off x="6895737" y="4756115"/>
            <a:ext cx="1952988" cy="722485"/>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3200" b="1" dirty="0">
                <a:solidFill>
                  <a:schemeClr val="tx1"/>
                </a:solidFill>
              </a:rPr>
              <a:t>Account </a:t>
            </a:r>
          </a:p>
        </p:txBody>
      </p:sp>
      <p:sp>
        <p:nvSpPr>
          <p:cNvPr id="15" name="Rectangle 14">
            <a:extLst>
              <a:ext uri="{FF2B5EF4-FFF2-40B4-BE49-F238E27FC236}">
                <a16:creationId xmlns:a16="http://schemas.microsoft.com/office/drawing/2014/main" id="{0F71D9FE-C541-70EF-3642-CF63B96F97E4}"/>
              </a:ext>
            </a:extLst>
          </p:cNvPr>
          <p:cNvSpPr/>
          <p:nvPr/>
        </p:nvSpPr>
        <p:spPr>
          <a:xfrm>
            <a:off x="6895737" y="5596040"/>
            <a:ext cx="1952988" cy="722485"/>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3200" b="1" dirty="0">
                <a:solidFill>
                  <a:schemeClr val="tx1"/>
                </a:solidFill>
              </a:rPr>
              <a:t>Account </a:t>
            </a:r>
          </a:p>
        </p:txBody>
      </p:sp>
      <p:sp>
        <p:nvSpPr>
          <p:cNvPr id="16" name="Rectangle 15">
            <a:extLst>
              <a:ext uri="{FF2B5EF4-FFF2-40B4-BE49-F238E27FC236}">
                <a16:creationId xmlns:a16="http://schemas.microsoft.com/office/drawing/2014/main" id="{DB57690E-7CF7-BDCE-2226-F1FA86CACF86}"/>
              </a:ext>
            </a:extLst>
          </p:cNvPr>
          <p:cNvSpPr/>
          <p:nvPr/>
        </p:nvSpPr>
        <p:spPr>
          <a:xfrm>
            <a:off x="9081044" y="3933981"/>
            <a:ext cx="1952988" cy="722485"/>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3200" b="1" dirty="0">
                <a:solidFill>
                  <a:schemeClr val="tx1"/>
                </a:solidFill>
              </a:rPr>
              <a:t>Account </a:t>
            </a:r>
          </a:p>
        </p:txBody>
      </p:sp>
      <p:sp>
        <p:nvSpPr>
          <p:cNvPr id="17" name="Rectangle 16">
            <a:extLst>
              <a:ext uri="{FF2B5EF4-FFF2-40B4-BE49-F238E27FC236}">
                <a16:creationId xmlns:a16="http://schemas.microsoft.com/office/drawing/2014/main" id="{93904F25-0EB7-D133-91DE-D29257078909}"/>
              </a:ext>
            </a:extLst>
          </p:cNvPr>
          <p:cNvSpPr/>
          <p:nvPr/>
        </p:nvSpPr>
        <p:spPr>
          <a:xfrm>
            <a:off x="9081044" y="4756115"/>
            <a:ext cx="1952988" cy="722485"/>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3200" b="1" dirty="0">
                <a:solidFill>
                  <a:schemeClr val="tx1"/>
                </a:solidFill>
              </a:rPr>
              <a:t>Account </a:t>
            </a:r>
          </a:p>
        </p:txBody>
      </p:sp>
      <p:sp>
        <p:nvSpPr>
          <p:cNvPr id="18" name="Rectangle 17">
            <a:extLst>
              <a:ext uri="{FF2B5EF4-FFF2-40B4-BE49-F238E27FC236}">
                <a16:creationId xmlns:a16="http://schemas.microsoft.com/office/drawing/2014/main" id="{8CC69400-9949-1EAA-78DE-DFE756F5DFCC}"/>
              </a:ext>
            </a:extLst>
          </p:cNvPr>
          <p:cNvSpPr/>
          <p:nvPr/>
        </p:nvSpPr>
        <p:spPr>
          <a:xfrm>
            <a:off x="9081044" y="5596040"/>
            <a:ext cx="1952988" cy="722485"/>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3200" b="1" dirty="0">
                <a:solidFill>
                  <a:schemeClr val="tx1"/>
                </a:solidFill>
              </a:rPr>
              <a:t>Account </a:t>
            </a:r>
          </a:p>
        </p:txBody>
      </p:sp>
    </p:spTree>
    <p:extLst>
      <p:ext uri="{BB962C8B-B14F-4D97-AF65-F5344CB8AC3E}">
        <p14:creationId xmlns:p14="http://schemas.microsoft.com/office/powerpoint/2010/main" val="2623813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9" presetClass="emph" presetSubtype="0" fill="hold" grpId="0" nodeType="clickEffect">
                                  <p:stCondLst>
                                    <p:cond delay="0"/>
                                  </p:stCondLst>
                                  <p:childTnLst>
                                    <p:animClr clrSpc="rgb" dir="cw">
                                      <p:cBhvr override="childStyle">
                                        <p:cTn id="6" dur="500" fill="hold"/>
                                        <p:tgtEl>
                                          <p:spTgt spid="4"/>
                                        </p:tgtEl>
                                        <p:attrNameLst>
                                          <p:attrName>style.color</p:attrName>
                                        </p:attrNameLst>
                                      </p:cBhvr>
                                      <p:to>
                                        <a:schemeClr val="hlink"/>
                                      </p:to>
                                    </p:animClr>
                                    <p:animClr clrSpc="rgb" dir="cw">
                                      <p:cBhvr>
                                        <p:cTn id="7" dur="500" fill="hold"/>
                                        <p:tgtEl>
                                          <p:spTgt spid="4"/>
                                        </p:tgtEl>
                                        <p:attrNameLst>
                                          <p:attrName>fillcolor</p:attrName>
                                        </p:attrNameLst>
                                      </p:cBhvr>
                                      <p:to>
                                        <a:schemeClr val="hlink"/>
                                      </p:to>
                                    </p:animClr>
                                    <p:set>
                                      <p:cBhvr>
                                        <p:cTn id="8" dur="500" fill="hold"/>
                                        <p:tgtEl>
                                          <p:spTgt spid="4"/>
                                        </p:tgtEl>
                                        <p:attrNameLst>
                                          <p:attrName>fill.type</p:attrName>
                                        </p:attrNameLst>
                                      </p:cBhvr>
                                      <p:to>
                                        <p:strVal val="solid"/>
                                      </p:to>
                                    </p:set>
                                    <p:set>
                                      <p:cBhvr>
                                        <p:cTn id="9" dur="500" fill="hold"/>
                                        <p:tgtEl>
                                          <p:spTgt spid="4"/>
                                        </p:tgtEl>
                                        <p:attrNameLst>
                                          <p:attrName>fill.on</p:attrName>
                                        </p:attrNameLst>
                                      </p:cBhvr>
                                      <p:to>
                                        <p:strVal val="true"/>
                                      </p:to>
                                    </p:set>
                                  </p:childTnLst>
                                </p:cTn>
                              </p:par>
                              <p:par>
                                <p:cTn id="10" presetID="19" presetClass="emph" presetSubtype="0" fill="hold" grpId="0" nodeType="withEffect">
                                  <p:stCondLst>
                                    <p:cond delay="0"/>
                                  </p:stCondLst>
                                  <p:childTnLst>
                                    <p:animClr clrSpc="rgb" dir="cw">
                                      <p:cBhvr override="childStyle">
                                        <p:cTn id="11" dur="500" fill="hold"/>
                                        <p:tgtEl>
                                          <p:spTgt spid="8"/>
                                        </p:tgtEl>
                                        <p:attrNameLst>
                                          <p:attrName>style.color</p:attrName>
                                        </p:attrNameLst>
                                      </p:cBhvr>
                                      <p:to>
                                        <a:srgbClr val="C00000"/>
                                      </p:to>
                                    </p:animClr>
                                    <p:animClr clrSpc="rgb" dir="cw">
                                      <p:cBhvr>
                                        <p:cTn id="12" dur="500" fill="hold"/>
                                        <p:tgtEl>
                                          <p:spTgt spid="8"/>
                                        </p:tgtEl>
                                        <p:attrNameLst>
                                          <p:attrName>fillcolor</p:attrName>
                                        </p:attrNameLst>
                                      </p:cBhvr>
                                      <p:to>
                                        <a:srgbClr val="C00000"/>
                                      </p:to>
                                    </p:animClr>
                                    <p:set>
                                      <p:cBhvr>
                                        <p:cTn id="13" dur="500" fill="hold"/>
                                        <p:tgtEl>
                                          <p:spTgt spid="8"/>
                                        </p:tgtEl>
                                        <p:attrNameLst>
                                          <p:attrName>fill.type</p:attrName>
                                        </p:attrNameLst>
                                      </p:cBhvr>
                                      <p:to>
                                        <p:strVal val="solid"/>
                                      </p:to>
                                    </p:set>
                                    <p:set>
                                      <p:cBhvr>
                                        <p:cTn id="14" dur="500" fill="hold"/>
                                        <p:tgtEl>
                                          <p:spTgt spid="8"/>
                                        </p:tgtEl>
                                        <p:attrNameLst>
                                          <p:attrName>fill.on</p:attrName>
                                        </p:attrNameLst>
                                      </p:cBhvr>
                                      <p:to>
                                        <p:strVal val="true"/>
                                      </p:to>
                                    </p:set>
                                  </p:childTnLst>
                                </p:cTn>
                              </p:par>
                              <p:par>
                                <p:cTn id="15" presetID="19" presetClass="emph" presetSubtype="0" fill="hold" grpId="0" nodeType="withEffect">
                                  <p:stCondLst>
                                    <p:cond delay="0"/>
                                  </p:stCondLst>
                                  <p:childTnLst>
                                    <p:animClr clrSpc="rgb" dir="cw">
                                      <p:cBhvr override="childStyle">
                                        <p:cTn id="16" dur="500" fill="hold"/>
                                        <p:tgtEl>
                                          <p:spTgt spid="12"/>
                                        </p:tgtEl>
                                        <p:attrNameLst>
                                          <p:attrName>style.color</p:attrName>
                                        </p:attrNameLst>
                                      </p:cBhvr>
                                      <p:to>
                                        <a:srgbClr val="C00000"/>
                                      </p:to>
                                    </p:animClr>
                                    <p:animClr clrSpc="rgb" dir="cw">
                                      <p:cBhvr>
                                        <p:cTn id="17" dur="500" fill="hold"/>
                                        <p:tgtEl>
                                          <p:spTgt spid="12"/>
                                        </p:tgtEl>
                                        <p:attrNameLst>
                                          <p:attrName>fillcolor</p:attrName>
                                        </p:attrNameLst>
                                      </p:cBhvr>
                                      <p:to>
                                        <a:srgbClr val="C00000"/>
                                      </p:to>
                                    </p:animClr>
                                    <p:set>
                                      <p:cBhvr>
                                        <p:cTn id="18" dur="500" fill="hold"/>
                                        <p:tgtEl>
                                          <p:spTgt spid="12"/>
                                        </p:tgtEl>
                                        <p:attrNameLst>
                                          <p:attrName>fill.type</p:attrName>
                                        </p:attrNameLst>
                                      </p:cBhvr>
                                      <p:to>
                                        <p:strVal val="solid"/>
                                      </p:to>
                                    </p:set>
                                    <p:set>
                                      <p:cBhvr>
                                        <p:cTn id="19" dur="500" fill="hold"/>
                                        <p:tgtEl>
                                          <p:spTgt spid="12"/>
                                        </p:tgtEl>
                                        <p:attrNameLst>
                                          <p:attrName>fill.on</p:attrName>
                                        </p:attrNameLst>
                                      </p:cBhvr>
                                      <p:to>
                                        <p:strVal val="true"/>
                                      </p:to>
                                    </p:set>
                                  </p:childTnLst>
                                </p:cTn>
                              </p:par>
                              <p:par>
                                <p:cTn id="20" presetID="19" presetClass="emph" presetSubtype="0" fill="hold" grpId="0" nodeType="withEffect">
                                  <p:stCondLst>
                                    <p:cond delay="0"/>
                                  </p:stCondLst>
                                  <p:childTnLst>
                                    <p:animClr clrSpc="rgb" dir="cw">
                                      <p:cBhvr override="childStyle">
                                        <p:cTn id="21" dur="500" fill="hold"/>
                                        <p:tgtEl>
                                          <p:spTgt spid="14"/>
                                        </p:tgtEl>
                                        <p:attrNameLst>
                                          <p:attrName>style.color</p:attrName>
                                        </p:attrNameLst>
                                      </p:cBhvr>
                                      <p:to>
                                        <a:srgbClr val="C00000"/>
                                      </p:to>
                                    </p:animClr>
                                    <p:animClr clrSpc="rgb" dir="cw">
                                      <p:cBhvr>
                                        <p:cTn id="22" dur="500" fill="hold"/>
                                        <p:tgtEl>
                                          <p:spTgt spid="14"/>
                                        </p:tgtEl>
                                        <p:attrNameLst>
                                          <p:attrName>fillcolor</p:attrName>
                                        </p:attrNameLst>
                                      </p:cBhvr>
                                      <p:to>
                                        <a:srgbClr val="C00000"/>
                                      </p:to>
                                    </p:animClr>
                                    <p:set>
                                      <p:cBhvr>
                                        <p:cTn id="23" dur="500" fill="hold"/>
                                        <p:tgtEl>
                                          <p:spTgt spid="14"/>
                                        </p:tgtEl>
                                        <p:attrNameLst>
                                          <p:attrName>fill.type</p:attrName>
                                        </p:attrNameLst>
                                      </p:cBhvr>
                                      <p:to>
                                        <p:strVal val="solid"/>
                                      </p:to>
                                    </p:set>
                                    <p:set>
                                      <p:cBhvr>
                                        <p:cTn id="24" dur="500" fill="hold"/>
                                        <p:tgtEl>
                                          <p:spTgt spid="14"/>
                                        </p:tgtEl>
                                        <p:attrNameLst>
                                          <p:attrName>fill.on</p:attrName>
                                        </p:attrNameLst>
                                      </p:cBhvr>
                                      <p:to>
                                        <p:strVal val="true"/>
                                      </p:to>
                                    </p:set>
                                  </p:childTnLst>
                                </p:cTn>
                              </p:par>
                              <p:par>
                                <p:cTn id="25" presetID="19" presetClass="emph" presetSubtype="0" fill="hold" grpId="0" nodeType="withEffect">
                                  <p:stCondLst>
                                    <p:cond delay="0"/>
                                  </p:stCondLst>
                                  <p:childTnLst>
                                    <p:animClr clrSpc="rgb" dir="cw">
                                      <p:cBhvr override="childStyle">
                                        <p:cTn id="26" dur="500" fill="hold"/>
                                        <p:tgtEl>
                                          <p:spTgt spid="16"/>
                                        </p:tgtEl>
                                        <p:attrNameLst>
                                          <p:attrName>style.color</p:attrName>
                                        </p:attrNameLst>
                                      </p:cBhvr>
                                      <p:to>
                                        <a:srgbClr val="C00000"/>
                                      </p:to>
                                    </p:animClr>
                                    <p:animClr clrSpc="rgb" dir="cw">
                                      <p:cBhvr>
                                        <p:cTn id="27" dur="500" fill="hold"/>
                                        <p:tgtEl>
                                          <p:spTgt spid="16"/>
                                        </p:tgtEl>
                                        <p:attrNameLst>
                                          <p:attrName>fillcolor</p:attrName>
                                        </p:attrNameLst>
                                      </p:cBhvr>
                                      <p:to>
                                        <a:srgbClr val="C00000"/>
                                      </p:to>
                                    </p:animClr>
                                    <p:set>
                                      <p:cBhvr>
                                        <p:cTn id="28" dur="500" fill="hold"/>
                                        <p:tgtEl>
                                          <p:spTgt spid="16"/>
                                        </p:tgtEl>
                                        <p:attrNameLst>
                                          <p:attrName>fill.type</p:attrName>
                                        </p:attrNameLst>
                                      </p:cBhvr>
                                      <p:to>
                                        <p:strVal val="solid"/>
                                      </p:to>
                                    </p:set>
                                    <p:set>
                                      <p:cBhvr>
                                        <p:cTn id="29" dur="500" fill="hold"/>
                                        <p:tgtEl>
                                          <p:spTgt spid="16"/>
                                        </p:tgtEl>
                                        <p:attrNameLst>
                                          <p:attrName>fill.on</p:attrName>
                                        </p:attrNameLst>
                                      </p:cBhvr>
                                      <p:to>
                                        <p:strVal val="true"/>
                                      </p:to>
                                    </p:set>
                                  </p:childTnLst>
                                </p:cTn>
                              </p:par>
                              <p:par>
                                <p:cTn id="30" presetID="19" presetClass="emph" presetSubtype="0" fill="hold" grpId="0" nodeType="withEffect">
                                  <p:stCondLst>
                                    <p:cond delay="0"/>
                                  </p:stCondLst>
                                  <p:childTnLst>
                                    <p:animClr clrSpc="rgb" dir="cw">
                                      <p:cBhvr override="childStyle">
                                        <p:cTn id="31" dur="500" fill="hold"/>
                                        <p:tgtEl>
                                          <p:spTgt spid="5"/>
                                        </p:tgtEl>
                                        <p:attrNameLst>
                                          <p:attrName>style.color</p:attrName>
                                        </p:attrNameLst>
                                      </p:cBhvr>
                                      <p:to>
                                        <a:srgbClr val="C00000"/>
                                      </p:to>
                                    </p:animClr>
                                    <p:animClr clrSpc="rgb" dir="cw">
                                      <p:cBhvr>
                                        <p:cTn id="32" dur="500" fill="hold"/>
                                        <p:tgtEl>
                                          <p:spTgt spid="5"/>
                                        </p:tgtEl>
                                        <p:attrNameLst>
                                          <p:attrName>fillcolor</p:attrName>
                                        </p:attrNameLst>
                                      </p:cBhvr>
                                      <p:to>
                                        <a:srgbClr val="C00000"/>
                                      </p:to>
                                    </p:animClr>
                                    <p:set>
                                      <p:cBhvr>
                                        <p:cTn id="33" dur="500" fill="hold"/>
                                        <p:tgtEl>
                                          <p:spTgt spid="5"/>
                                        </p:tgtEl>
                                        <p:attrNameLst>
                                          <p:attrName>fill.type</p:attrName>
                                        </p:attrNameLst>
                                      </p:cBhvr>
                                      <p:to>
                                        <p:strVal val="solid"/>
                                      </p:to>
                                    </p:set>
                                    <p:set>
                                      <p:cBhvr>
                                        <p:cTn id="34" dur="500" fill="hold"/>
                                        <p:tgtEl>
                                          <p:spTgt spid="5"/>
                                        </p:tgtEl>
                                        <p:attrNameLst>
                                          <p:attrName>fill.on</p:attrName>
                                        </p:attrNameLst>
                                      </p:cBhvr>
                                      <p:to>
                                        <p:strVal val="true"/>
                                      </p:to>
                                    </p:set>
                                  </p:childTnLst>
                                </p:cTn>
                              </p:par>
                              <p:par>
                                <p:cTn id="35" presetID="19" presetClass="emph" presetSubtype="0" fill="hold" grpId="0" nodeType="withEffect">
                                  <p:stCondLst>
                                    <p:cond delay="0"/>
                                  </p:stCondLst>
                                  <p:childTnLst>
                                    <p:animClr clrSpc="rgb" dir="cw">
                                      <p:cBhvr override="childStyle">
                                        <p:cTn id="36" dur="500" fill="hold"/>
                                        <p:tgtEl>
                                          <p:spTgt spid="10"/>
                                        </p:tgtEl>
                                        <p:attrNameLst>
                                          <p:attrName>style.color</p:attrName>
                                        </p:attrNameLst>
                                      </p:cBhvr>
                                      <p:to>
                                        <a:srgbClr val="C00000"/>
                                      </p:to>
                                    </p:animClr>
                                    <p:animClr clrSpc="rgb" dir="cw">
                                      <p:cBhvr>
                                        <p:cTn id="37" dur="500" fill="hold"/>
                                        <p:tgtEl>
                                          <p:spTgt spid="10"/>
                                        </p:tgtEl>
                                        <p:attrNameLst>
                                          <p:attrName>fillcolor</p:attrName>
                                        </p:attrNameLst>
                                      </p:cBhvr>
                                      <p:to>
                                        <a:srgbClr val="C00000"/>
                                      </p:to>
                                    </p:animClr>
                                    <p:set>
                                      <p:cBhvr>
                                        <p:cTn id="38" dur="500" fill="hold"/>
                                        <p:tgtEl>
                                          <p:spTgt spid="10"/>
                                        </p:tgtEl>
                                        <p:attrNameLst>
                                          <p:attrName>fill.type</p:attrName>
                                        </p:attrNameLst>
                                      </p:cBhvr>
                                      <p:to>
                                        <p:strVal val="solid"/>
                                      </p:to>
                                    </p:set>
                                    <p:set>
                                      <p:cBhvr>
                                        <p:cTn id="39" dur="500" fill="hold"/>
                                        <p:tgtEl>
                                          <p:spTgt spid="10"/>
                                        </p:tgtEl>
                                        <p:attrNameLst>
                                          <p:attrName>fill.on</p:attrName>
                                        </p:attrNameLst>
                                      </p:cBhvr>
                                      <p:to>
                                        <p:strVal val="true"/>
                                      </p:to>
                                    </p:set>
                                  </p:childTnLst>
                                </p:cTn>
                              </p:par>
                              <p:par>
                                <p:cTn id="40" presetID="19" presetClass="emph" presetSubtype="0" fill="hold" grpId="0" nodeType="withEffect">
                                  <p:stCondLst>
                                    <p:cond delay="0"/>
                                  </p:stCondLst>
                                  <p:childTnLst>
                                    <p:animClr clrSpc="rgb" dir="cw">
                                      <p:cBhvr override="childStyle">
                                        <p:cTn id="41" dur="500" fill="hold"/>
                                        <p:tgtEl>
                                          <p:spTgt spid="6"/>
                                        </p:tgtEl>
                                        <p:attrNameLst>
                                          <p:attrName>style.color</p:attrName>
                                        </p:attrNameLst>
                                      </p:cBhvr>
                                      <p:to>
                                        <a:srgbClr val="C00000"/>
                                      </p:to>
                                    </p:animClr>
                                    <p:animClr clrSpc="rgb" dir="cw">
                                      <p:cBhvr>
                                        <p:cTn id="42" dur="500" fill="hold"/>
                                        <p:tgtEl>
                                          <p:spTgt spid="6"/>
                                        </p:tgtEl>
                                        <p:attrNameLst>
                                          <p:attrName>fillcolor</p:attrName>
                                        </p:attrNameLst>
                                      </p:cBhvr>
                                      <p:to>
                                        <a:srgbClr val="C00000"/>
                                      </p:to>
                                    </p:animClr>
                                    <p:set>
                                      <p:cBhvr>
                                        <p:cTn id="43" dur="500" fill="hold"/>
                                        <p:tgtEl>
                                          <p:spTgt spid="6"/>
                                        </p:tgtEl>
                                        <p:attrNameLst>
                                          <p:attrName>fill.type</p:attrName>
                                        </p:attrNameLst>
                                      </p:cBhvr>
                                      <p:to>
                                        <p:strVal val="solid"/>
                                      </p:to>
                                    </p:set>
                                    <p:set>
                                      <p:cBhvr>
                                        <p:cTn id="44" dur="500" fill="hold"/>
                                        <p:tgtEl>
                                          <p:spTgt spid="6"/>
                                        </p:tgtEl>
                                        <p:attrNameLst>
                                          <p:attrName>fill.on</p:attrName>
                                        </p:attrNameLst>
                                      </p:cBhvr>
                                      <p:to>
                                        <p:strVal val="true"/>
                                      </p:to>
                                    </p:set>
                                  </p:childTnLst>
                                </p:cTn>
                              </p:par>
                              <p:par>
                                <p:cTn id="45" presetID="19" presetClass="emph" presetSubtype="0" fill="hold" grpId="0" nodeType="withEffect">
                                  <p:stCondLst>
                                    <p:cond delay="0"/>
                                  </p:stCondLst>
                                  <p:childTnLst>
                                    <p:animClr clrSpc="rgb" dir="cw">
                                      <p:cBhvr override="childStyle">
                                        <p:cTn id="46" dur="500" fill="hold"/>
                                        <p:tgtEl>
                                          <p:spTgt spid="7"/>
                                        </p:tgtEl>
                                        <p:attrNameLst>
                                          <p:attrName>style.color</p:attrName>
                                        </p:attrNameLst>
                                      </p:cBhvr>
                                      <p:to>
                                        <a:srgbClr val="C00000"/>
                                      </p:to>
                                    </p:animClr>
                                    <p:animClr clrSpc="rgb" dir="cw">
                                      <p:cBhvr>
                                        <p:cTn id="47" dur="500" fill="hold"/>
                                        <p:tgtEl>
                                          <p:spTgt spid="7"/>
                                        </p:tgtEl>
                                        <p:attrNameLst>
                                          <p:attrName>fillcolor</p:attrName>
                                        </p:attrNameLst>
                                      </p:cBhvr>
                                      <p:to>
                                        <a:srgbClr val="C00000"/>
                                      </p:to>
                                    </p:animClr>
                                    <p:set>
                                      <p:cBhvr>
                                        <p:cTn id="48" dur="500" fill="hold"/>
                                        <p:tgtEl>
                                          <p:spTgt spid="7"/>
                                        </p:tgtEl>
                                        <p:attrNameLst>
                                          <p:attrName>fill.type</p:attrName>
                                        </p:attrNameLst>
                                      </p:cBhvr>
                                      <p:to>
                                        <p:strVal val="solid"/>
                                      </p:to>
                                    </p:set>
                                    <p:set>
                                      <p:cBhvr>
                                        <p:cTn id="49" dur="500" fill="hold"/>
                                        <p:tgtEl>
                                          <p:spTgt spid="7"/>
                                        </p:tgtEl>
                                        <p:attrNameLst>
                                          <p:attrName>fill.on</p:attrName>
                                        </p:attrNameLst>
                                      </p:cBhvr>
                                      <p:to>
                                        <p:strVal val="true"/>
                                      </p:to>
                                    </p:set>
                                  </p:childTnLst>
                                </p:cTn>
                              </p:par>
                              <p:par>
                                <p:cTn id="50" presetID="19" presetClass="emph" presetSubtype="0" fill="hold" grpId="0" nodeType="withEffect">
                                  <p:stCondLst>
                                    <p:cond delay="0"/>
                                  </p:stCondLst>
                                  <p:childTnLst>
                                    <p:animClr clrSpc="rgb" dir="cw">
                                      <p:cBhvr override="childStyle">
                                        <p:cTn id="51" dur="500" fill="hold"/>
                                        <p:tgtEl>
                                          <p:spTgt spid="15"/>
                                        </p:tgtEl>
                                        <p:attrNameLst>
                                          <p:attrName>style.color</p:attrName>
                                        </p:attrNameLst>
                                      </p:cBhvr>
                                      <p:to>
                                        <a:srgbClr val="C00000"/>
                                      </p:to>
                                    </p:animClr>
                                    <p:animClr clrSpc="rgb" dir="cw">
                                      <p:cBhvr>
                                        <p:cTn id="52" dur="500" fill="hold"/>
                                        <p:tgtEl>
                                          <p:spTgt spid="15"/>
                                        </p:tgtEl>
                                        <p:attrNameLst>
                                          <p:attrName>fillcolor</p:attrName>
                                        </p:attrNameLst>
                                      </p:cBhvr>
                                      <p:to>
                                        <a:srgbClr val="C00000"/>
                                      </p:to>
                                    </p:animClr>
                                    <p:set>
                                      <p:cBhvr>
                                        <p:cTn id="53" dur="500" fill="hold"/>
                                        <p:tgtEl>
                                          <p:spTgt spid="15"/>
                                        </p:tgtEl>
                                        <p:attrNameLst>
                                          <p:attrName>fill.type</p:attrName>
                                        </p:attrNameLst>
                                      </p:cBhvr>
                                      <p:to>
                                        <p:strVal val="solid"/>
                                      </p:to>
                                    </p:set>
                                    <p:set>
                                      <p:cBhvr>
                                        <p:cTn id="54" dur="500" fill="hold"/>
                                        <p:tgtEl>
                                          <p:spTgt spid="15"/>
                                        </p:tgtEl>
                                        <p:attrNameLst>
                                          <p:attrName>fill.on</p:attrName>
                                        </p:attrNameLst>
                                      </p:cBhvr>
                                      <p:to>
                                        <p:strVal val="true"/>
                                      </p:to>
                                    </p:set>
                                  </p:childTnLst>
                                </p:cTn>
                              </p:par>
                              <p:par>
                                <p:cTn id="55" presetID="19" presetClass="emph" presetSubtype="0" fill="hold" grpId="0" nodeType="withEffect">
                                  <p:stCondLst>
                                    <p:cond delay="0"/>
                                  </p:stCondLst>
                                  <p:childTnLst>
                                    <p:animClr clrSpc="rgb" dir="cw">
                                      <p:cBhvr override="childStyle">
                                        <p:cTn id="56" dur="500" fill="hold"/>
                                        <p:tgtEl>
                                          <p:spTgt spid="18"/>
                                        </p:tgtEl>
                                        <p:attrNameLst>
                                          <p:attrName>style.color</p:attrName>
                                        </p:attrNameLst>
                                      </p:cBhvr>
                                      <p:to>
                                        <a:srgbClr val="C00000"/>
                                      </p:to>
                                    </p:animClr>
                                    <p:animClr clrSpc="rgb" dir="cw">
                                      <p:cBhvr>
                                        <p:cTn id="57" dur="500" fill="hold"/>
                                        <p:tgtEl>
                                          <p:spTgt spid="18"/>
                                        </p:tgtEl>
                                        <p:attrNameLst>
                                          <p:attrName>fillcolor</p:attrName>
                                        </p:attrNameLst>
                                      </p:cBhvr>
                                      <p:to>
                                        <a:srgbClr val="C00000"/>
                                      </p:to>
                                    </p:animClr>
                                    <p:set>
                                      <p:cBhvr>
                                        <p:cTn id="58" dur="500" fill="hold"/>
                                        <p:tgtEl>
                                          <p:spTgt spid="18"/>
                                        </p:tgtEl>
                                        <p:attrNameLst>
                                          <p:attrName>fill.type</p:attrName>
                                        </p:attrNameLst>
                                      </p:cBhvr>
                                      <p:to>
                                        <p:strVal val="solid"/>
                                      </p:to>
                                    </p:set>
                                    <p:set>
                                      <p:cBhvr>
                                        <p:cTn id="59" dur="500" fill="hold"/>
                                        <p:tgtEl>
                                          <p:spTgt spid="18"/>
                                        </p:tgtEl>
                                        <p:attrNameLst>
                                          <p:attrName>fill.on</p:attrName>
                                        </p:attrNameLst>
                                      </p:cBhvr>
                                      <p:to>
                                        <p:strVal val="true"/>
                                      </p:to>
                                    </p:set>
                                  </p:childTnLst>
                                </p:cTn>
                              </p:par>
                              <p:par>
                                <p:cTn id="60" presetID="19" presetClass="emph" presetSubtype="0" fill="hold" grpId="0" nodeType="withEffect">
                                  <p:stCondLst>
                                    <p:cond delay="0"/>
                                  </p:stCondLst>
                                  <p:childTnLst>
                                    <p:animClr clrSpc="rgb" dir="cw">
                                      <p:cBhvr override="childStyle">
                                        <p:cTn id="61" dur="500" fill="hold"/>
                                        <p:tgtEl>
                                          <p:spTgt spid="17"/>
                                        </p:tgtEl>
                                        <p:attrNameLst>
                                          <p:attrName>style.color</p:attrName>
                                        </p:attrNameLst>
                                      </p:cBhvr>
                                      <p:to>
                                        <a:srgbClr val="C00000"/>
                                      </p:to>
                                    </p:animClr>
                                    <p:animClr clrSpc="rgb" dir="cw">
                                      <p:cBhvr>
                                        <p:cTn id="62" dur="500" fill="hold"/>
                                        <p:tgtEl>
                                          <p:spTgt spid="17"/>
                                        </p:tgtEl>
                                        <p:attrNameLst>
                                          <p:attrName>fillcolor</p:attrName>
                                        </p:attrNameLst>
                                      </p:cBhvr>
                                      <p:to>
                                        <a:srgbClr val="C00000"/>
                                      </p:to>
                                    </p:animClr>
                                    <p:set>
                                      <p:cBhvr>
                                        <p:cTn id="63" dur="500" fill="hold"/>
                                        <p:tgtEl>
                                          <p:spTgt spid="17"/>
                                        </p:tgtEl>
                                        <p:attrNameLst>
                                          <p:attrName>fill.type</p:attrName>
                                        </p:attrNameLst>
                                      </p:cBhvr>
                                      <p:to>
                                        <p:strVal val="solid"/>
                                      </p:to>
                                    </p:set>
                                    <p:set>
                                      <p:cBhvr>
                                        <p:cTn id="64" dur="500" fill="hold"/>
                                        <p:tgtEl>
                                          <p:spTgt spid="17"/>
                                        </p:tgtEl>
                                        <p:attrNameLst>
                                          <p:attrName>fill.on</p:attrName>
                                        </p:attrNameLst>
                                      </p:cBhvr>
                                      <p:to>
                                        <p:strVal val="true"/>
                                      </p:to>
                                    </p:set>
                                  </p:childTnLst>
                                </p:cTn>
                              </p:par>
                              <p:par>
                                <p:cTn id="65" presetID="19" presetClass="emph" presetSubtype="0" fill="hold" grpId="0" nodeType="withEffect">
                                  <p:stCondLst>
                                    <p:cond delay="0"/>
                                  </p:stCondLst>
                                  <p:childTnLst>
                                    <p:animClr clrSpc="rgb" dir="cw">
                                      <p:cBhvr override="childStyle">
                                        <p:cTn id="66" dur="500" fill="hold"/>
                                        <p:tgtEl>
                                          <p:spTgt spid="9"/>
                                        </p:tgtEl>
                                        <p:attrNameLst>
                                          <p:attrName>style.color</p:attrName>
                                        </p:attrNameLst>
                                      </p:cBhvr>
                                      <p:to>
                                        <a:schemeClr val="hlink"/>
                                      </p:to>
                                    </p:animClr>
                                    <p:animClr clrSpc="rgb" dir="cw">
                                      <p:cBhvr>
                                        <p:cTn id="67" dur="500" fill="hold"/>
                                        <p:tgtEl>
                                          <p:spTgt spid="9"/>
                                        </p:tgtEl>
                                        <p:attrNameLst>
                                          <p:attrName>fillcolor</p:attrName>
                                        </p:attrNameLst>
                                      </p:cBhvr>
                                      <p:to>
                                        <a:schemeClr val="hlink"/>
                                      </p:to>
                                    </p:animClr>
                                    <p:set>
                                      <p:cBhvr>
                                        <p:cTn id="68" dur="500" fill="hold"/>
                                        <p:tgtEl>
                                          <p:spTgt spid="9"/>
                                        </p:tgtEl>
                                        <p:attrNameLst>
                                          <p:attrName>fill.type</p:attrName>
                                        </p:attrNameLst>
                                      </p:cBhvr>
                                      <p:to>
                                        <p:strVal val="solid"/>
                                      </p:to>
                                    </p:set>
                                    <p:set>
                                      <p:cBhvr>
                                        <p:cTn id="69" dur="500" fill="hold"/>
                                        <p:tgtEl>
                                          <p:spTgt spid="9"/>
                                        </p:tgtEl>
                                        <p:attrNameLst>
                                          <p:attrName>fill.on</p:attrName>
                                        </p:attrNameLst>
                                      </p:cBhvr>
                                      <p:to>
                                        <p:strVal val="true"/>
                                      </p:to>
                                    </p:set>
                                  </p:childTnLst>
                                </p:cTn>
                              </p:par>
                              <p:par>
                                <p:cTn id="70" presetID="19" presetClass="emph" presetSubtype="0" fill="hold" grpId="0" nodeType="withEffect">
                                  <p:stCondLst>
                                    <p:cond delay="0"/>
                                  </p:stCondLst>
                                  <p:childTnLst>
                                    <p:animClr clrSpc="rgb" dir="cw">
                                      <p:cBhvr override="childStyle">
                                        <p:cTn id="71" dur="500" fill="hold"/>
                                        <p:tgtEl>
                                          <p:spTgt spid="11"/>
                                        </p:tgtEl>
                                        <p:attrNameLst>
                                          <p:attrName>style.color</p:attrName>
                                        </p:attrNameLst>
                                      </p:cBhvr>
                                      <p:to>
                                        <a:schemeClr val="hlink"/>
                                      </p:to>
                                    </p:animClr>
                                    <p:animClr clrSpc="rgb" dir="cw">
                                      <p:cBhvr>
                                        <p:cTn id="72" dur="500" fill="hold"/>
                                        <p:tgtEl>
                                          <p:spTgt spid="11"/>
                                        </p:tgtEl>
                                        <p:attrNameLst>
                                          <p:attrName>fillcolor</p:attrName>
                                        </p:attrNameLst>
                                      </p:cBhvr>
                                      <p:to>
                                        <a:schemeClr val="hlink"/>
                                      </p:to>
                                    </p:animClr>
                                    <p:set>
                                      <p:cBhvr>
                                        <p:cTn id="73" dur="500" fill="hold"/>
                                        <p:tgtEl>
                                          <p:spTgt spid="11"/>
                                        </p:tgtEl>
                                        <p:attrNameLst>
                                          <p:attrName>fill.type</p:attrName>
                                        </p:attrNameLst>
                                      </p:cBhvr>
                                      <p:to>
                                        <p:strVal val="solid"/>
                                      </p:to>
                                    </p:set>
                                    <p:set>
                                      <p:cBhvr>
                                        <p:cTn id="74" dur="500" fill="hold"/>
                                        <p:tgtEl>
                                          <p:spTgt spid="11"/>
                                        </p:tgtEl>
                                        <p:attrNameLst>
                                          <p:attrName>fill.on</p:attrName>
                                        </p:attrNameLst>
                                      </p:cBhvr>
                                      <p:to>
                                        <p:strVal val="true"/>
                                      </p:to>
                                    </p:set>
                                  </p:childTnLst>
                                </p:cTn>
                              </p:par>
                              <p:par>
                                <p:cTn id="75" presetID="19" presetClass="emph" presetSubtype="0" fill="hold" grpId="0" nodeType="withEffect">
                                  <p:stCondLst>
                                    <p:cond delay="0"/>
                                  </p:stCondLst>
                                  <p:childTnLst>
                                    <p:animClr clrSpc="rgb" dir="cw">
                                      <p:cBhvr override="childStyle">
                                        <p:cTn id="76" dur="500" fill="hold"/>
                                        <p:tgtEl>
                                          <p:spTgt spid="13"/>
                                        </p:tgtEl>
                                        <p:attrNameLst>
                                          <p:attrName>style.color</p:attrName>
                                        </p:attrNameLst>
                                      </p:cBhvr>
                                      <p:to>
                                        <a:schemeClr val="hlink"/>
                                      </p:to>
                                    </p:animClr>
                                    <p:animClr clrSpc="rgb" dir="cw">
                                      <p:cBhvr>
                                        <p:cTn id="77" dur="500" fill="hold"/>
                                        <p:tgtEl>
                                          <p:spTgt spid="13"/>
                                        </p:tgtEl>
                                        <p:attrNameLst>
                                          <p:attrName>fillcolor</p:attrName>
                                        </p:attrNameLst>
                                      </p:cBhvr>
                                      <p:to>
                                        <a:schemeClr val="hlink"/>
                                      </p:to>
                                    </p:animClr>
                                    <p:set>
                                      <p:cBhvr>
                                        <p:cTn id="78" dur="500" fill="hold"/>
                                        <p:tgtEl>
                                          <p:spTgt spid="13"/>
                                        </p:tgtEl>
                                        <p:attrNameLst>
                                          <p:attrName>fill.type</p:attrName>
                                        </p:attrNameLst>
                                      </p:cBhvr>
                                      <p:to>
                                        <p:strVal val="solid"/>
                                      </p:to>
                                    </p:set>
                                    <p:set>
                                      <p:cBhvr>
                                        <p:cTn id="79" dur="500" fill="hold"/>
                                        <p:tgtEl>
                                          <p:spTgt spid="13"/>
                                        </p:tgtEl>
                                        <p:attrNameLst>
                                          <p:attrName>fill.on</p:attrName>
                                        </p:attrNameLst>
                                      </p:cBhvr>
                                      <p:to>
                                        <p:strVal val="tru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P spid="7" grpId="0" animBg="1"/>
      <p:bldP spid="8" grpId="0" animBg="1"/>
      <p:bldP spid="9" grpId="0" animBg="1"/>
      <p:bldP spid="10" grpId="0" animBg="1"/>
      <p:bldP spid="11" grpId="0" animBg="1"/>
      <p:bldP spid="12" grpId="0" animBg="1"/>
      <p:bldP spid="13" grpId="0" animBg="1"/>
      <p:bldP spid="14" grpId="0" animBg="1"/>
      <p:bldP spid="15" grpId="0" animBg="1"/>
      <p:bldP spid="16" grpId="0" animBg="1"/>
      <p:bldP spid="17" grpId="0" animBg="1"/>
      <p:bldP spid="18"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1734DE-6BA6-4FB0-A18D-E0BE488181F3}"/>
              </a:ext>
            </a:extLst>
          </p:cNvPr>
          <p:cNvSpPr>
            <a:spLocks noGrp="1"/>
          </p:cNvSpPr>
          <p:nvPr>
            <p:ph type="title"/>
          </p:nvPr>
        </p:nvSpPr>
        <p:spPr/>
        <p:txBody>
          <a:bodyPr>
            <a:noAutofit/>
          </a:bodyPr>
          <a:lstStyle/>
          <a:p>
            <a:pPr algn="ctr"/>
            <a:r>
              <a:rPr lang="en-US" sz="3600" u="sng" dirty="0">
                <a:latin typeface="Century Schoolbook" panose="02040604050505020304" pitchFamily="18" charset="0"/>
              </a:rPr>
              <a:t>Updates: Case Law</a:t>
            </a:r>
          </a:p>
        </p:txBody>
      </p:sp>
      <p:sp>
        <p:nvSpPr>
          <p:cNvPr id="3" name="Content Placeholder 2">
            <a:extLst>
              <a:ext uri="{FF2B5EF4-FFF2-40B4-BE49-F238E27FC236}">
                <a16:creationId xmlns:a16="http://schemas.microsoft.com/office/drawing/2014/main" id="{87BB7A76-02C1-4354-A842-5199D84AAD62}"/>
              </a:ext>
            </a:extLst>
          </p:cNvPr>
          <p:cNvSpPr>
            <a:spLocks noGrp="1"/>
          </p:cNvSpPr>
          <p:nvPr>
            <p:ph idx="1"/>
          </p:nvPr>
        </p:nvSpPr>
        <p:spPr/>
        <p:txBody>
          <a:bodyPr>
            <a:normAutofit/>
          </a:bodyPr>
          <a:lstStyle/>
          <a:p>
            <a:pPr marL="0" indent="0">
              <a:buNone/>
            </a:pPr>
            <a:r>
              <a:rPr lang="en-US" sz="3200" b="0" i="0" dirty="0">
                <a:solidFill>
                  <a:srgbClr val="000000"/>
                </a:solidFill>
                <a:effectLst/>
                <a:latin typeface="+mj-lt"/>
              </a:rPr>
              <a:t>“</a:t>
            </a:r>
            <a:r>
              <a:rPr lang="en-US" sz="3200" b="0" i="0" dirty="0">
                <a:solidFill>
                  <a:srgbClr val="000000"/>
                </a:solidFill>
                <a:effectLst/>
                <a:latin typeface="Century Schoolbook" panose="02040604050505020304" pitchFamily="18" charset="0"/>
              </a:rPr>
              <a:t>Recently, Federal courts have engaged in a more thorough and exacting scrutiny of merchant cash advance agreements, looking at the agreements in a holistic and comprehensive manner and the conclusions they have reached are compelling.”</a:t>
            </a:r>
            <a:br>
              <a:rPr lang="en-US" sz="3200" b="0" i="0" dirty="0">
                <a:solidFill>
                  <a:srgbClr val="000000"/>
                </a:solidFill>
                <a:effectLst/>
                <a:latin typeface="Century Schoolbook" panose="02040604050505020304" pitchFamily="18" charset="0"/>
              </a:rPr>
            </a:br>
            <a:endParaRPr lang="en-US" sz="3200" b="0" i="0" dirty="0">
              <a:solidFill>
                <a:srgbClr val="000000"/>
              </a:solidFill>
              <a:effectLst/>
              <a:latin typeface="Century Schoolbook" panose="02040604050505020304" pitchFamily="18" charset="0"/>
            </a:endParaRPr>
          </a:p>
          <a:p>
            <a:pPr algn="r">
              <a:buFontTx/>
              <a:buChar char="-"/>
            </a:pPr>
            <a:r>
              <a:rPr lang="en-US" sz="3200" b="0" i="0" u="sng" dirty="0">
                <a:solidFill>
                  <a:srgbClr val="000000"/>
                </a:solidFill>
                <a:effectLst/>
                <a:latin typeface="Century Schoolbook" panose="02040604050505020304" pitchFamily="18" charset="0"/>
              </a:rPr>
              <a:t>Hi Bar Capital LLC v. Parkway Dental Services, LLC</a:t>
            </a:r>
            <a:r>
              <a:rPr lang="en-US" sz="3200" b="0" i="0" dirty="0">
                <a:solidFill>
                  <a:srgbClr val="000000"/>
                </a:solidFill>
                <a:effectLst/>
                <a:latin typeface="Century Schoolbook" panose="02040604050505020304" pitchFamily="18" charset="0"/>
              </a:rPr>
              <a:t>, 2022 WL 3757589, at *3 (N.Y. Sup. Ct. Aug. 25, 2022) (collecting cases)</a:t>
            </a:r>
          </a:p>
        </p:txBody>
      </p:sp>
    </p:spTree>
    <p:extLst>
      <p:ext uri="{BB962C8B-B14F-4D97-AF65-F5344CB8AC3E}">
        <p14:creationId xmlns:p14="http://schemas.microsoft.com/office/powerpoint/2010/main" val="33748287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E5BFA5-7B05-05B0-41A2-AB7F25C8A808}"/>
              </a:ext>
            </a:extLst>
          </p:cNvPr>
          <p:cNvSpPr>
            <a:spLocks noGrp="1"/>
          </p:cNvSpPr>
          <p:nvPr>
            <p:ph type="title"/>
          </p:nvPr>
        </p:nvSpPr>
        <p:spPr/>
        <p:txBody>
          <a:bodyPr/>
          <a:lstStyle/>
          <a:p>
            <a:r>
              <a:rPr lang="en-US" b="1">
                <a:latin typeface="Century Schoolbook" panose="02040604050505020304" pitchFamily="18" charset="0"/>
              </a:rPr>
              <a:t>How would you evaluate this contract language?</a:t>
            </a:r>
          </a:p>
        </p:txBody>
      </p:sp>
      <p:sp>
        <p:nvSpPr>
          <p:cNvPr id="6" name="TextBox 5">
            <a:extLst>
              <a:ext uri="{FF2B5EF4-FFF2-40B4-BE49-F238E27FC236}">
                <a16:creationId xmlns:a16="http://schemas.microsoft.com/office/drawing/2014/main" id="{4535883D-817F-8BB8-B705-E77CAAC98B44}"/>
              </a:ext>
            </a:extLst>
          </p:cNvPr>
          <p:cNvSpPr txBox="1"/>
          <p:nvPr/>
        </p:nvSpPr>
        <p:spPr>
          <a:xfrm>
            <a:off x="838200" y="2260203"/>
            <a:ext cx="6568440" cy="4154984"/>
          </a:xfrm>
          <a:prstGeom prst="rect">
            <a:avLst/>
          </a:prstGeom>
          <a:noFill/>
        </p:spPr>
        <p:txBody>
          <a:bodyPr wrap="square">
            <a:spAutoFit/>
          </a:bodyPr>
          <a:lstStyle/>
          <a:p>
            <a:r>
              <a:rPr lang="en-US" sz="4400" i="1" dirty="0">
                <a:solidFill>
                  <a:srgbClr val="000000"/>
                </a:solidFill>
                <a:effectLst/>
                <a:latin typeface="Times New Roman" panose="02020603050405020304" pitchFamily="18" charset="0"/>
                <a:ea typeface="Times New Roman" panose="02020603050405020304" pitchFamily="18" charset="0"/>
              </a:rPr>
              <a:t>[Merchant] is selling a portion of a future revenue stream to [Finance Company] at a discount, not borrowing money from [Finance Company]. </a:t>
            </a:r>
            <a:endParaRPr lang="en-US" sz="4400" i="1" dirty="0"/>
          </a:p>
        </p:txBody>
      </p:sp>
      <p:sp>
        <p:nvSpPr>
          <p:cNvPr id="4" name="Arrow: Left-Right 3">
            <a:extLst>
              <a:ext uri="{FF2B5EF4-FFF2-40B4-BE49-F238E27FC236}">
                <a16:creationId xmlns:a16="http://schemas.microsoft.com/office/drawing/2014/main" id="{A71D5487-7CC8-4C8C-702C-98900F1547F9}"/>
              </a:ext>
            </a:extLst>
          </p:cNvPr>
          <p:cNvSpPr/>
          <p:nvPr/>
        </p:nvSpPr>
        <p:spPr>
          <a:xfrm rot="5400000">
            <a:off x="7763257" y="2752348"/>
            <a:ext cx="5285229" cy="2761488"/>
          </a:xfrm>
          <a:prstGeom prst="leftRightArrow">
            <a:avLst/>
          </a:prstGeom>
          <a:ln>
            <a:solidFill>
              <a:schemeClr val="accent5"/>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Box 2">
            <a:extLst>
              <a:ext uri="{FF2B5EF4-FFF2-40B4-BE49-F238E27FC236}">
                <a16:creationId xmlns:a16="http://schemas.microsoft.com/office/drawing/2014/main" id="{2A240993-CF13-4A3E-362D-5C0D25A700C4}"/>
              </a:ext>
            </a:extLst>
          </p:cNvPr>
          <p:cNvSpPr txBox="1"/>
          <p:nvPr/>
        </p:nvSpPr>
        <p:spPr>
          <a:xfrm>
            <a:off x="8161399" y="2248038"/>
            <a:ext cx="4488943" cy="3970318"/>
          </a:xfrm>
          <a:prstGeom prst="rect">
            <a:avLst/>
          </a:prstGeom>
          <a:noFill/>
        </p:spPr>
        <p:txBody>
          <a:bodyPr wrap="square">
            <a:spAutoFit/>
          </a:bodyPr>
          <a:lstStyle/>
          <a:p>
            <a:pPr algn="ctr"/>
            <a:r>
              <a:rPr lang="en-US" sz="3600" dirty="0">
                <a:solidFill>
                  <a:srgbClr val="000000"/>
                </a:solidFill>
                <a:effectLst/>
                <a:latin typeface="Times New Roman" panose="02020603050405020304" pitchFamily="18" charset="0"/>
                <a:ea typeface="Times New Roman" panose="02020603050405020304" pitchFamily="18" charset="0"/>
              </a:rPr>
              <a:t>Sale</a:t>
            </a:r>
          </a:p>
          <a:p>
            <a:pPr algn="ctr"/>
            <a:endParaRPr lang="en-US" sz="3600" dirty="0">
              <a:solidFill>
                <a:srgbClr val="000000"/>
              </a:solidFill>
              <a:latin typeface="Times New Roman" panose="02020603050405020304" pitchFamily="18" charset="0"/>
            </a:endParaRPr>
          </a:p>
          <a:p>
            <a:pPr algn="ctr"/>
            <a:endParaRPr lang="en-US" sz="3600" dirty="0">
              <a:solidFill>
                <a:srgbClr val="000000"/>
              </a:solidFill>
              <a:latin typeface="Times New Roman" panose="02020603050405020304" pitchFamily="18" charset="0"/>
            </a:endParaRPr>
          </a:p>
          <a:p>
            <a:pPr algn="ctr"/>
            <a:r>
              <a:rPr lang="en-US" sz="3600" dirty="0">
                <a:solidFill>
                  <a:srgbClr val="000000"/>
                </a:solidFill>
                <a:latin typeface="Times New Roman" panose="02020603050405020304" pitchFamily="18" charset="0"/>
              </a:rPr>
              <a:t>Neutral</a:t>
            </a:r>
          </a:p>
          <a:p>
            <a:pPr algn="ctr"/>
            <a:endParaRPr lang="en-US" sz="3600" dirty="0">
              <a:solidFill>
                <a:srgbClr val="000000"/>
              </a:solidFill>
              <a:latin typeface="Times New Roman" panose="02020603050405020304" pitchFamily="18" charset="0"/>
            </a:endParaRPr>
          </a:p>
          <a:p>
            <a:pPr algn="ctr"/>
            <a:endParaRPr lang="en-US" sz="3600" dirty="0">
              <a:solidFill>
                <a:srgbClr val="000000"/>
              </a:solidFill>
              <a:latin typeface="Times New Roman" panose="02020603050405020304" pitchFamily="18" charset="0"/>
            </a:endParaRPr>
          </a:p>
          <a:p>
            <a:pPr algn="ctr"/>
            <a:r>
              <a:rPr lang="en-US" sz="3600" dirty="0">
                <a:solidFill>
                  <a:srgbClr val="000000"/>
                </a:solidFill>
                <a:latin typeface="Times New Roman" panose="02020603050405020304" pitchFamily="18" charset="0"/>
              </a:rPr>
              <a:t>Loan</a:t>
            </a:r>
            <a:endParaRPr lang="en-US" sz="3600" dirty="0"/>
          </a:p>
        </p:txBody>
      </p:sp>
    </p:spTree>
    <p:extLst>
      <p:ext uri="{BB962C8B-B14F-4D97-AF65-F5344CB8AC3E}">
        <p14:creationId xmlns:p14="http://schemas.microsoft.com/office/powerpoint/2010/main" val="23110383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3"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5EB27CB-4AA6-BAE0-493B-8A8C1F0460B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E481BA6-054B-03C1-FB0E-862122EA9E53}"/>
              </a:ext>
            </a:extLst>
          </p:cNvPr>
          <p:cNvSpPr>
            <a:spLocks noGrp="1"/>
          </p:cNvSpPr>
          <p:nvPr>
            <p:ph type="title"/>
          </p:nvPr>
        </p:nvSpPr>
        <p:spPr/>
        <p:txBody>
          <a:bodyPr/>
          <a:lstStyle/>
          <a:p>
            <a:r>
              <a:rPr lang="en-US" b="1">
                <a:latin typeface="Century Schoolbook" panose="02040604050505020304" pitchFamily="18" charset="0"/>
              </a:rPr>
              <a:t>How would you evaluate this contract language?</a:t>
            </a:r>
          </a:p>
        </p:txBody>
      </p:sp>
      <p:sp>
        <p:nvSpPr>
          <p:cNvPr id="6" name="TextBox 5">
            <a:extLst>
              <a:ext uri="{FF2B5EF4-FFF2-40B4-BE49-F238E27FC236}">
                <a16:creationId xmlns:a16="http://schemas.microsoft.com/office/drawing/2014/main" id="{5E183F44-F786-ED3D-401A-1D21A33442C8}"/>
              </a:ext>
            </a:extLst>
          </p:cNvPr>
          <p:cNvSpPr txBox="1"/>
          <p:nvPr/>
        </p:nvSpPr>
        <p:spPr>
          <a:xfrm>
            <a:off x="838200" y="1948886"/>
            <a:ext cx="7107936" cy="3970318"/>
          </a:xfrm>
          <a:prstGeom prst="rect">
            <a:avLst/>
          </a:prstGeom>
          <a:noFill/>
        </p:spPr>
        <p:txBody>
          <a:bodyPr wrap="square">
            <a:spAutoFit/>
          </a:bodyPr>
          <a:lstStyle/>
          <a:p>
            <a:r>
              <a:rPr lang="en-US" sz="3600" i="1" dirty="0">
                <a:solidFill>
                  <a:srgbClr val="000000"/>
                </a:solidFill>
                <a:latin typeface="Times New Roman" panose="02020603050405020304" pitchFamily="18" charset="0"/>
                <a:ea typeface="Times New Roman" panose="02020603050405020304" pitchFamily="18" charset="0"/>
              </a:rPr>
              <a:t>If Future Receipts are remitted more slowly than [Finance Company] may have anticipated . . . or if the full Purchased Amount is never remitted . . .and Merchant hasn’t breached . . .,  [Merchant] would not owe anything to [Finance Company].</a:t>
            </a:r>
            <a:endParaRPr lang="en-US" sz="3600" i="1" dirty="0">
              <a:latin typeface="Times New Roman" panose="02020603050405020304" pitchFamily="18" charset="0"/>
              <a:ea typeface="Times New Roman" panose="02020603050405020304" pitchFamily="18" charset="0"/>
            </a:endParaRPr>
          </a:p>
        </p:txBody>
      </p:sp>
      <p:sp>
        <p:nvSpPr>
          <p:cNvPr id="4" name="Arrow: Left-Right 3">
            <a:extLst>
              <a:ext uri="{FF2B5EF4-FFF2-40B4-BE49-F238E27FC236}">
                <a16:creationId xmlns:a16="http://schemas.microsoft.com/office/drawing/2014/main" id="{326DEAEA-0183-1248-A258-8499909F3EDE}"/>
              </a:ext>
            </a:extLst>
          </p:cNvPr>
          <p:cNvSpPr/>
          <p:nvPr/>
        </p:nvSpPr>
        <p:spPr>
          <a:xfrm rot="5400000">
            <a:off x="7763257" y="2752348"/>
            <a:ext cx="5285229" cy="2761488"/>
          </a:xfrm>
          <a:prstGeom prst="leftRightArrow">
            <a:avLst/>
          </a:prstGeom>
          <a:ln>
            <a:solidFill>
              <a:schemeClr val="accent5"/>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Box 2">
            <a:extLst>
              <a:ext uri="{FF2B5EF4-FFF2-40B4-BE49-F238E27FC236}">
                <a16:creationId xmlns:a16="http://schemas.microsoft.com/office/drawing/2014/main" id="{45AA6B89-113F-5732-31CA-B7FB589A2B9B}"/>
              </a:ext>
            </a:extLst>
          </p:cNvPr>
          <p:cNvSpPr txBox="1"/>
          <p:nvPr/>
        </p:nvSpPr>
        <p:spPr>
          <a:xfrm>
            <a:off x="8161399" y="2248038"/>
            <a:ext cx="4488943" cy="3970318"/>
          </a:xfrm>
          <a:prstGeom prst="rect">
            <a:avLst/>
          </a:prstGeom>
          <a:noFill/>
        </p:spPr>
        <p:txBody>
          <a:bodyPr wrap="square">
            <a:spAutoFit/>
          </a:bodyPr>
          <a:lstStyle/>
          <a:p>
            <a:pPr algn="ctr"/>
            <a:r>
              <a:rPr lang="en-US" sz="3600" dirty="0">
                <a:solidFill>
                  <a:srgbClr val="000000"/>
                </a:solidFill>
                <a:effectLst/>
                <a:latin typeface="Times New Roman" panose="02020603050405020304" pitchFamily="18" charset="0"/>
                <a:ea typeface="Times New Roman" panose="02020603050405020304" pitchFamily="18" charset="0"/>
              </a:rPr>
              <a:t>Sale</a:t>
            </a:r>
          </a:p>
          <a:p>
            <a:pPr algn="ctr"/>
            <a:endParaRPr lang="en-US" sz="3600" dirty="0">
              <a:solidFill>
                <a:srgbClr val="000000"/>
              </a:solidFill>
              <a:latin typeface="Times New Roman" panose="02020603050405020304" pitchFamily="18" charset="0"/>
            </a:endParaRPr>
          </a:p>
          <a:p>
            <a:pPr algn="ctr"/>
            <a:endParaRPr lang="en-US" sz="3600" dirty="0">
              <a:solidFill>
                <a:srgbClr val="000000"/>
              </a:solidFill>
              <a:latin typeface="Times New Roman" panose="02020603050405020304" pitchFamily="18" charset="0"/>
            </a:endParaRPr>
          </a:p>
          <a:p>
            <a:pPr algn="ctr"/>
            <a:r>
              <a:rPr lang="en-US" sz="3600" dirty="0">
                <a:solidFill>
                  <a:srgbClr val="000000"/>
                </a:solidFill>
                <a:latin typeface="Times New Roman" panose="02020603050405020304" pitchFamily="18" charset="0"/>
              </a:rPr>
              <a:t>Neutral</a:t>
            </a:r>
          </a:p>
          <a:p>
            <a:pPr algn="ctr"/>
            <a:endParaRPr lang="en-US" sz="3600" dirty="0">
              <a:solidFill>
                <a:srgbClr val="000000"/>
              </a:solidFill>
              <a:latin typeface="Times New Roman" panose="02020603050405020304" pitchFamily="18" charset="0"/>
            </a:endParaRPr>
          </a:p>
          <a:p>
            <a:pPr algn="ctr"/>
            <a:endParaRPr lang="en-US" sz="3600" dirty="0">
              <a:solidFill>
                <a:srgbClr val="000000"/>
              </a:solidFill>
              <a:latin typeface="Times New Roman" panose="02020603050405020304" pitchFamily="18" charset="0"/>
            </a:endParaRPr>
          </a:p>
          <a:p>
            <a:pPr algn="ctr"/>
            <a:r>
              <a:rPr lang="en-US" sz="3600" dirty="0">
                <a:solidFill>
                  <a:srgbClr val="000000"/>
                </a:solidFill>
                <a:latin typeface="Times New Roman" panose="02020603050405020304" pitchFamily="18" charset="0"/>
              </a:rPr>
              <a:t>Loan</a:t>
            </a:r>
            <a:endParaRPr lang="en-US" sz="3600" dirty="0"/>
          </a:p>
        </p:txBody>
      </p:sp>
    </p:spTree>
    <p:extLst>
      <p:ext uri="{BB962C8B-B14F-4D97-AF65-F5344CB8AC3E}">
        <p14:creationId xmlns:p14="http://schemas.microsoft.com/office/powerpoint/2010/main" val="42656705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3"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36DC805-8E34-7F18-B4AB-A981BBF0CD5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71DF87A-0559-46B7-FA45-97CF667AEDE7}"/>
              </a:ext>
            </a:extLst>
          </p:cNvPr>
          <p:cNvSpPr>
            <a:spLocks noGrp="1"/>
          </p:cNvSpPr>
          <p:nvPr>
            <p:ph type="title"/>
          </p:nvPr>
        </p:nvSpPr>
        <p:spPr/>
        <p:txBody>
          <a:bodyPr/>
          <a:lstStyle/>
          <a:p>
            <a:r>
              <a:rPr lang="en-US" b="1" dirty="0">
                <a:latin typeface="Century Schoolbook" panose="02040604050505020304" pitchFamily="18" charset="0"/>
              </a:rPr>
              <a:t>How would you evaluate this contract language?</a:t>
            </a:r>
          </a:p>
        </p:txBody>
      </p:sp>
      <p:sp>
        <p:nvSpPr>
          <p:cNvPr id="6" name="TextBox 5">
            <a:extLst>
              <a:ext uri="{FF2B5EF4-FFF2-40B4-BE49-F238E27FC236}">
                <a16:creationId xmlns:a16="http://schemas.microsoft.com/office/drawing/2014/main" id="{E236601C-980E-8552-0072-44D8B29A05B0}"/>
              </a:ext>
            </a:extLst>
          </p:cNvPr>
          <p:cNvSpPr txBox="1"/>
          <p:nvPr/>
        </p:nvSpPr>
        <p:spPr>
          <a:xfrm>
            <a:off x="774192" y="1687259"/>
            <a:ext cx="9393936" cy="5078313"/>
          </a:xfrm>
          <a:prstGeom prst="rect">
            <a:avLst/>
          </a:prstGeom>
          <a:noFill/>
        </p:spPr>
        <p:txBody>
          <a:bodyPr wrap="square">
            <a:spAutoFit/>
          </a:bodyPr>
          <a:lstStyle/>
          <a:p>
            <a:r>
              <a:rPr lang="en-US" sz="3600" i="1" dirty="0">
                <a:latin typeface="Century Schoolbook" panose="02040604050505020304" pitchFamily="18" charset="0"/>
              </a:rPr>
              <a:t>As long as an Event of Default, or breach of this Agreement, has not occurred, once per calendar month Merchant may request a retroactive reconciliation of the total Remittance . . . [Funder] retains the right to request additional documentation . . . . refusal to provide access shall be a breach of this Agreement and [Funder] shall have no obligation to reconcile. </a:t>
            </a:r>
          </a:p>
        </p:txBody>
      </p:sp>
      <p:sp>
        <p:nvSpPr>
          <p:cNvPr id="5" name="Arrow: Left-Right 4">
            <a:extLst>
              <a:ext uri="{FF2B5EF4-FFF2-40B4-BE49-F238E27FC236}">
                <a16:creationId xmlns:a16="http://schemas.microsoft.com/office/drawing/2014/main" id="{7C3D159E-885A-EF79-405E-48A65B1622DD}"/>
              </a:ext>
            </a:extLst>
          </p:cNvPr>
          <p:cNvSpPr/>
          <p:nvPr/>
        </p:nvSpPr>
        <p:spPr>
          <a:xfrm rot="5400000">
            <a:off x="8394193" y="2752349"/>
            <a:ext cx="5285229" cy="2761488"/>
          </a:xfrm>
          <a:prstGeom prst="leftRightArrow">
            <a:avLst/>
          </a:prstGeom>
          <a:ln>
            <a:solidFill>
              <a:schemeClr val="accent5"/>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extBox 6">
            <a:extLst>
              <a:ext uri="{FF2B5EF4-FFF2-40B4-BE49-F238E27FC236}">
                <a16:creationId xmlns:a16="http://schemas.microsoft.com/office/drawing/2014/main" id="{962A3CAC-D5CE-8588-29B3-163E4532FF7C}"/>
              </a:ext>
            </a:extLst>
          </p:cNvPr>
          <p:cNvSpPr txBox="1"/>
          <p:nvPr/>
        </p:nvSpPr>
        <p:spPr>
          <a:xfrm>
            <a:off x="8792335" y="2248039"/>
            <a:ext cx="4488943" cy="3970318"/>
          </a:xfrm>
          <a:prstGeom prst="rect">
            <a:avLst/>
          </a:prstGeom>
          <a:noFill/>
        </p:spPr>
        <p:txBody>
          <a:bodyPr wrap="square">
            <a:spAutoFit/>
          </a:bodyPr>
          <a:lstStyle/>
          <a:p>
            <a:pPr algn="ctr"/>
            <a:r>
              <a:rPr lang="en-US" sz="3600" dirty="0">
                <a:solidFill>
                  <a:srgbClr val="000000"/>
                </a:solidFill>
                <a:effectLst/>
                <a:latin typeface="Times New Roman" panose="02020603050405020304" pitchFamily="18" charset="0"/>
                <a:ea typeface="Times New Roman" panose="02020603050405020304" pitchFamily="18" charset="0"/>
              </a:rPr>
              <a:t>Sale</a:t>
            </a:r>
          </a:p>
          <a:p>
            <a:pPr algn="ctr"/>
            <a:endParaRPr lang="en-US" sz="3600" dirty="0">
              <a:solidFill>
                <a:srgbClr val="000000"/>
              </a:solidFill>
              <a:latin typeface="Times New Roman" panose="02020603050405020304" pitchFamily="18" charset="0"/>
            </a:endParaRPr>
          </a:p>
          <a:p>
            <a:pPr algn="ctr"/>
            <a:endParaRPr lang="en-US" sz="3600" dirty="0">
              <a:solidFill>
                <a:srgbClr val="000000"/>
              </a:solidFill>
              <a:latin typeface="Times New Roman" panose="02020603050405020304" pitchFamily="18" charset="0"/>
            </a:endParaRPr>
          </a:p>
          <a:p>
            <a:pPr algn="ctr"/>
            <a:r>
              <a:rPr lang="en-US" sz="3600" dirty="0">
                <a:solidFill>
                  <a:srgbClr val="000000"/>
                </a:solidFill>
                <a:latin typeface="Times New Roman" panose="02020603050405020304" pitchFamily="18" charset="0"/>
              </a:rPr>
              <a:t>Neutral</a:t>
            </a:r>
          </a:p>
          <a:p>
            <a:pPr algn="ctr"/>
            <a:endParaRPr lang="en-US" sz="3600" dirty="0">
              <a:solidFill>
                <a:srgbClr val="000000"/>
              </a:solidFill>
              <a:latin typeface="Times New Roman" panose="02020603050405020304" pitchFamily="18" charset="0"/>
            </a:endParaRPr>
          </a:p>
          <a:p>
            <a:pPr algn="ctr"/>
            <a:endParaRPr lang="en-US" sz="3600" dirty="0">
              <a:solidFill>
                <a:srgbClr val="000000"/>
              </a:solidFill>
              <a:latin typeface="Times New Roman" panose="02020603050405020304" pitchFamily="18" charset="0"/>
            </a:endParaRPr>
          </a:p>
          <a:p>
            <a:pPr algn="ctr"/>
            <a:r>
              <a:rPr lang="en-US" sz="3600" dirty="0">
                <a:solidFill>
                  <a:srgbClr val="000000"/>
                </a:solidFill>
                <a:latin typeface="Times New Roman" panose="02020603050405020304" pitchFamily="18" charset="0"/>
              </a:rPr>
              <a:t>Loan</a:t>
            </a:r>
            <a:endParaRPr lang="en-US" sz="3600" dirty="0"/>
          </a:p>
        </p:txBody>
      </p:sp>
    </p:spTree>
    <p:extLst>
      <p:ext uri="{BB962C8B-B14F-4D97-AF65-F5344CB8AC3E}">
        <p14:creationId xmlns:p14="http://schemas.microsoft.com/office/powerpoint/2010/main" val="39946674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94E795-E27E-BA7B-5589-549107C41827}"/>
              </a:ext>
            </a:extLst>
          </p:cNvPr>
          <p:cNvSpPr>
            <a:spLocks noGrp="1"/>
          </p:cNvSpPr>
          <p:nvPr>
            <p:ph type="title"/>
          </p:nvPr>
        </p:nvSpPr>
        <p:spPr/>
        <p:txBody>
          <a:bodyPr>
            <a:normAutofit/>
          </a:bodyPr>
          <a:lstStyle/>
          <a:p>
            <a:r>
              <a:rPr lang="en-US" sz="3600" b="1" dirty="0">
                <a:latin typeface="Century Schoolbook" panose="02040604050505020304" pitchFamily="18" charset="0"/>
              </a:rPr>
              <a:t>Consider: The Relationship Between the </a:t>
            </a:r>
            <a:r>
              <a:rPr lang="en-US" sz="3600" b="1" u="sng" dirty="0">
                <a:latin typeface="Century Schoolbook" panose="02040604050505020304" pitchFamily="18" charset="0"/>
              </a:rPr>
              <a:t>Specified Percentage and Reconciliation</a:t>
            </a:r>
            <a:r>
              <a:rPr lang="en-US" sz="3600" b="1" dirty="0">
                <a:latin typeface="Century Schoolbook" panose="02040604050505020304" pitchFamily="18" charset="0"/>
              </a:rPr>
              <a:t>.</a:t>
            </a:r>
          </a:p>
        </p:txBody>
      </p:sp>
      <p:sp>
        <p:nvSpPr>
          <p:cNvPr id="3" name="Content Placeholder 2">
            <a:extLst>
              <a:ext uri="{FF2B5EF4-FFF2-40B4-BE49-F238E27FC236}">
                <a16:creationId xmlns:a16="http://schemas.microsoft.com/office/drawing/2014/main" id="{AE6D72ED-0733-E735-FB66-BEA4C30CA898}"/>
              </a:ext>
            </a:extLst>
          </p:cNvPr>
          <p:cNvSpPr>
            <a:spLocks noGrp="1"/>
          </p:cNvSpPr>
          <p:nvPr>
            <p:ph idx="1"/>
          </p:nvPr>
        </p:nvSpPr>
        <p:spPr>
          <a:xfrm>
            <a:off x="838200" y="1609046"/>
            <a:ext cx="10515600" cy="4351338"/>
          </a:xfrm>
        </p:spPr>
        <p:txBody>
          <a:bodyPr/>
          <a:lstStyle/>
          <a:p>
            <a:r>
              <a:rPr lang="en-US" sz="2400" i="1" dirty="0">
                <a:latin typeface="Century Schoolbook" panose="02040604050505020304" pitchFamily="18" charset="0"/>
              </a:rPr>
              <a:t>“The Daily Payment amount is intended to represent the Specified Percentage of Seller's Future Receipts. Seller may request that Purchaser reconcile Seller's actual receipts by either crediting or debiting the difference back to or from the Account . . . .”</a:t>
            </a:r>
          </a:p>
          <a:p>
            <a:r>
              <a:rPr lang="en-US" sz="2400" dirty="0">
                <a:latin typeface="Century Schoolbook" panose="02040604050505020304" pitchFamily="18" charset="0"/>
              </a:rPr>
              <a:t>Imagine:  Debtor’s daily revenue is $20,000.</a:t>
            </a:r>
          </a:p>
          <a:p>
            <a:pPr marL="0" indent="0">
              <a:buNone/>
            </a:pPr>
            <a:endParaRPr lang="en-US" dirty="0"/>
          </a:p>
        </p:txBody>
      </p:sp>
      <p:graphicFrame>
        <p:nvGraphicFramePr>
          <p:cNvPr id="5" name="Table 4">
            <a:extLst>
              <a:ext uri="{FF2B5EF4-FFF2-40B4-BE49-F238E27FC236}">
                <a16:creationId xmlns:a16="http://schemas.microsoft.com/office/drawing/2014/main" id="{304DC44F-7E1F-902C-0432-C43D0E243CAD}"/>
              </a:ext>
            </a:extLst>
          </p:cNvPr>
          <p:cNvGraphicFramePr>
            <a:graphicFrameLocks noGrp="1"/>
          </p:cNvGraphicFramePr>
          <p:nvPr>
            <p:extLst>
              <p:ext uri="{D42A27DB-BD31-4B8C-83A1-F6EECF244321}">
                <p14:modId xmlns:p14="http://schemas.microsoft.com/office/powerpoint/2010/main" val="2212394868"/>
              </p:ext>
            </p:extLst>
          </p:nvPr>
        </p:nvGraphicFramePr>
        <p:xfrm>
          <a:off x="1278091" y="3668894"/>
          <a:ext cx="9814378" cy="2468880"/>
        </p:xfrm>
        <a:graphic>
          <a:graphicData uri="http://schemas.openxmlformats.org/drawingml/2006/table">
            <a:tbl>
              <a:tblPr firstRow="1" bandRow="1">
                <a:tableStyleId>{5C22544A-7EE6-4342-B048-85BDC9FD1C3A}</a:tableStyleId>
              </a:tblPr>
              <a:tblGrid>
                <a:gridCol w="2427514">
                  <a:extLst>
                    <a:ext uri="{9D8B030D-6E8A-4147-A177-3AD203B41FA5}">
                      <a16:colId xmlns:a16="http://schemas.microsoft.com/office/drawing/2014/main" val="1906956627"/>
                    </a:ext>
                  </a:extLst>
                </a:gridCol>
                <a:gridCol w="3605467">
                  <a:extLst>
                    <a:ext uri="{9D8B030D-6E8A-4147-A177-3AD203B41FA5}">
                      <a16:colId xmlns:a16="http://schemas.microsoft.com/office/drawing/2014/main" val="560734317"/>
                    </a:ext>
                  </a:extLst>
                </a:gridCol>
                <a:gridCol w="3781397">
                  <a:extLst>
                    <a:ext uri="{9D8B030D-6E8A-4147-A177-3AD203B41FA5}">
                      <a16:colId xmlns:a16="http://schemas.microsoft.com/office/drawing/2014/main" val="409588924"/>
                    </a:ext>
                  </a:extLst>
                </a:gridCol>
              </a:tblGrid>
              <a:tr h="806933">
                <a:tc>
                  <a:txBody>
                    <a:bodyPr/>
                    <a:lstStyle/>
                    <a:p>
                      <a:r>
                        <a:rPr lang="en-US" sz="2400" dirty="0">
                          <a:latin typeface="Century Schoolbook" panose="02040604050505020304" pitchFamily="18" charset="0"/>
                        </a:rPr>
                        <a:t>Daily Amount</a:t>
                      </a:r>
                    </a:p>
                  </a:txBody>
                  <a:tcPr/>
                </a:tc>
                <a:tc>
                  <a:txBody>
                    <a:bodyPr/>
                    <a:lstStyle/>
                    <a:p>
                      <a:r>
                        <a:rPr lang="en-US" sz="2400" dirty="0">
                          <a:latin typeface="Century Schoolbook" panose="02040604050505020304" pitchFamily="18" charset="0"/>
                        </a:rPr>
                        <a:t>Specified Percentage of daily receivables</a:t>
                      </a:r>
                    </a:p>
                  </a:txBody>
                  <a:tcPr/>
                </a:tc>
                <a:tc>
                  <a:txBody>
                    <a:bodyPr/>
                    <a:lstStyle/>
                    <a:p>
                      <a:r>
                        <a:rPr lang="en-US" sz="2400" dirty="0">
                          <a:latin typeface="Century Schoolbook" panose="02040604050505020304" pitchFamily="18" charset="0"/>
                        </a:rPr>
                        <a:t>Merchant can lower payment if</a:t>
                      </a:r>
                    </a:p>
                  </a:txBody>
                  <a:tcPr/>
                </a:tc>
                <a:extLst>
                  <a:ext uri="{0D108BD9-81ED-4DB2-BD59-A6C34878D82A}">
                    <a16:rowId xmlns:a16="http://schemas.microsoft.com/office/drawing/2014/main" val="1895167219"/>
                  </a:ext>
                </a:extLst>
              </a:tr>
              <a:tr h="806933">
                <a:tc>
                  <a:txBody>
                    <a:bodyPr/>
                    <a:lstStyle/>
                    <a:p>
                      <a:r>
                        <a:rPr lang="en-US" sz="2400" dirty="0">
                          <a:latin typeface="Century Schoolbook" panose="02040604050505020304" pitchFamily="18" charset="0"/>
                        </a:rPr>
                        <a:t>$2000</a:t>
                      </a:r>
                    </a:p>
                  </a:txBody>
                  <a:tcPr/>
                </a:tc>
                <a:tc>
                  <a:txBody>
                    <a:bodyPr/>
                    <a:lstStyle/>
                    <a:p>
                      <a:r>
                        <a:rPr lang="en-US" sz="2400" dirty="0">
                          <a:latin typeface="Century Schoolbook" panose="02040604050505020304" pitchFamily="18" charset="0"/>
                        </a:rPr>
                        <a:t>10%  (accurate)</a:t>
                      </a:r>
                    </a:p>
                  </a:txBody>
                  <a:tcPr/>
                </a:tc>
                <a:tc>
                  <a:txBody>
                    <a:bodyPr/>
                    <a:lstStyle/>
                    <a:p>
                      <a:r>
                        <a:rPr lang="en-US" sz="2400" dirty="0">
                          <a:latin typeface="Century Schoolbook" panose="02040604050505020304" pitchFamily="18" charset="0"/>
                        </a:rPr>
                        <a:t>Daily revenue falls below $20,000.</a:t>
                      </a:r>
                    </a:p>
                  </a:txBody>
                  <a:tcPr/>
                </a:tc>
                <a:extLst>
                  <a:ext uri="{0D108BD9-81ED-4DB2-BD59-A6C34878D82A}">
                    <a16:rowId xmlns:a16="http://schemas.microsoft.com/office/drawing/2014/main" val="3783015358"/>
                  </a:ext>
                </a:extLst>
              </a:tr>
              <a:tr h="448296">
                <a:tc>
                  <a:txBody>
                    <a:bodyPr/>
                    <a:lstStyle/>
                    <a:p>
                      <a:r>
                        <a:rPr lang="en-US" sz="2400" dirty="0">
                          <a:latin typeface="Century Schoolbook" panose="02040604050505020304" pitchFamily="18" charset="0"/>
                        </a:rPr>
                        <a:t>$2000</a:t>
                      </a:r>
                    </a:p>
                  </a:txBody>
                  <a:tcPr/>
                </a:tc>
                <a:tc>
                  <a:txBody>
                    <a:bodyPr/>
                    <a:lstStyle/>
                    <a:p>
                      <a:r>
                        <a:rPr lang="en-US" sz="2400" dirty="0">
                          <a:latin typeface="Century Schoolbook" panose="02040604050505020304" pitchFamily="18" charset="0"/>
                        </a:rPr>
                        <a:t>15% (inaccurate)</a:t>
                      </a:r>
                    </a:p>
                  </a:txBody>
                  <a:tcPr/>
                </a:tc>
                <a:tc>
                  <a:txBody>
                    <a:bodyPr/>
                    <a:lstStyle/>
                    <a:p>
                      <a:r>
                        <a:rPr lang="en-US" sz="2400" dirty="0">
                          <a:latin typeface="Century Schoolbook" panose="02040604050505020304" pitchFamily="18" charset="0"/>
                        </a:rPr>
                        <a:t>Daily revenue falls below $13,350 (or by 1/3)</a:t>
                      </a:r>
                    </a:p>
                  </a:txBody>
                  <a:tcPr/>
                </a:tc>
                <a:extLst>
                  <a:ext uri="{0D108BD9-81ED-4DB2-BD59-A6C34878D82A}">
                    <a16:rowId xmlns:a16="http://schemas.microsoft.com/office/drawing/2014/main" val="1360227212"/>
                  </a:ext>
                </a:extLst>
              </a:tr>
            </a:tbl>
          </a:graphicData>
        </a:graphic>
      </p:graphicFrame>
    </p:spTree>
    <p:extLst>
      <p:ext uri="{BB962C8B-B14F-4D97-AF65-F5344CB8AC3E}">
        <p14:creationId xmlns:p14="http://schemas.microsoft.com/office/powerpoint/2010/main" val="31421761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FCE456C-CA07-5D1F-39AA-E5FE66E632A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02475A0-8356-4C70-63FF-FFCD8032BFE9}"/>
              </a:ext>
            </a:extLst>
          </p:cNvPr>
          <p:cNvSpPr>
            <a:spLocks noGrp="1"/>
          </p:cNvSpPr>
          <p:nvPr>
            <p:ph type="title"/>
          </p:nvPr>
        </p:nvSpPr>
        <p:spPr/>
        <p:txBody>
          <a:bodyPr/>
          <a:lstStyle/>
          <a:p>
            <a:r>
              <a:rPr lang="en-US" b="1" dirty="0">
                <a:latin typeface="Century Schoolbook" panose="02040604050505020304" pitchFamily="18" charset="0"/>
              </a:rPr>
              <a:t>How would you evaluate this contract language?</a:t>
            </a:r>
          </a:p>
        </p:txBody>
      </p:sp>
      <p:sp>
        <p:nvSpPr>
          <p:cNvPr id="6" name="TextBox 5">
            <a:extLst>
              <a:ext uri="{FF2B5EF4-FFF2-40B4-BE49-F238E27FC236}">
                <a16:creationId xmlns:a16="http://schemas.microsoft.com/office/drawing/2014/main" id="{FE3EA6B8-43C9-C003-66D6-FF01E0602489}"/>
              </a:ext>
            </a:extLst>
          </p:cNvPr>
          <p:cNvSpPr txBox="1"/>
          <p:nvPr/>
        </p:nvSpPr>
        <p:spPr>
          <a:xfrm>
            <a:off x="774192" y="1687259"/>
            <a:ext cx="8415528" cy="3416320"/>
          </a:xfrm>
          <a:prstGeom prst="rect">
            <a:avLst/>
          </a:prstGeom>
          <a:noFill/>
        </p:spPr>
        <p:txBody>
          <a:bodyPr wrap="square">
            <a:spAutoFit/>
          </a:bodyPr>
          <a:lstStyle/>
          <a:p>
            <a:r>
              <a:rPr lang="en-US" sz="3600" i="1" dirty="0">
                <a:latin typeface="Century Schoolbook" panose="02040604050505020304" pitchFamily="18" charset="0"/>
              </a:rPr>
              <a:t>[If any event of default occurs], Purchaser may proceed to enforce its rights including [acceleration], [backup security interests], [personal guaranty]. </a:t>
            </a:r>
          </a:p>
          <a:p>
            <a:r>
              <a:rPr lang="en-US" sz="3600" i="1" dirty="0">
                <a:latin typeface="Century Schoolbook" panose="02040604050505020304" pitchFamily="18" charset="0"/>
              </a:rPr>
              <a:t> </a:t>
            </a:r>
          </a:p>
        </p:txBody>
      </p:sp>
      <p:sp>
        <p:nvSpPr>
          <p:cNvPr id="5" name="Arrow: Left-Right 4">
            <a:extLst>
              <a:ext uri="{FF2B5EF4-FFF2-40B4-BE49-F238E27FC236}">
                <a16:creationId xmlns:a16="http://schemas.microsoft.com/office/drawing/2014/main" id="{833A8B88-BFC5-B51F-9403-3A59A697410B}"/>
              </a:ext>
            </a:extLst>
          </p:cNvPr>
          <p:cNvSpPr/>
          <p:nvPr/>
        </p:nvSpPr>
        <p:spPr>
          <a:xfrm rot="5400000">
            <a:off x="7763257" y="2752348"/>
            <a:ext cx="5285229" cy="2761488"/>
          </a:xfrm>
          <a:prstGeom prst="leftRightArrow">
            <a:avLst/>
          </a:prstGeom>
          <a:ln>
            <a:solidFill>
              <a:schemeClr val="accent5"/>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extBox 6">
            <a:extLst>
              <a:ext uri="{FF2B5EF4-FFF2-40B4-BE49-F238E27FC236}">
                <a16:creationId xmlns:a16="http://schemas.microsoft.com/office/drawing/2014/main" id="{2E74004B-FCE9-356F-11D6-E89605F09095}"/>
              </a:ext>
            </a:extLst>
          </p:cNvPr>
          <p:cNvSpPr txBox="1"/>
          <p:nvPr/>
        </p:nvSpPr>
        <p:spPr>
          <a:xfrm>
            <a:off x="8161399" y="2248038"/>
            <a:ext cx="4488943" cy="3970318"/>
          </a:xfrm>
          <a:prstGeom prst="rect">
            <a:avLst/>
          </a:prstGeom>
          <a:noFill/>
        </p:spPr>
        <p:txBody>
          <a:bodyPr wrap="square">
            <a:spAutoFit/>
          </a:bodyPr>
          <a:lstStyle/>
          <a:p>
            <a:pPr algn="ctr"/>
            <a:r>
              <a:rPr lang="en-US" sz="3600" dirty="0">
                <a:solidFill>
                  <a:srgbClr val="000000"/>
                </a:solidFill>
                <a:effectLst/>
                <a:latin typeface="Times New Roman" panose="02020603050405020304" pitchFamily="18" charset="0"/>
                <a:ea typeface="Times New Roman" panose="02020603050405020304" pitchFamily="18" charset="0"/>
              </a:rPr>
              <a:t>Sale</a:t>
            </a:r>
          </a:p>
          <a:p>
            <a:pPr algn="ctr"/>
            <a:endParaRPr lang="en-US" sz="3600" dirty="0">
              <a:solidFill>
                <a:srgbClr val="000000"/>
              </a:solidFill>
              <a:latin typeface="Times New Roman" panose="02020603050405020304" pitchFamily="18" charset="0"/>
            </a:endParaRPr>
          </a:p>
          <a:p>
            <a:pPr algn="ctr"/>
            <a:endParaRPr lang="en-US" sz="3600" dirty="0">
              <a:solidFill>
                <a:srgbClr val="000000"/>
              </a:solidFill>
              <a:latin typeface="Times New Roman" panose="02020603050405020304" pitchFamily="18" charset="0"/>
            </a:endParaRPr>
          </a:p>
          <a:p>
            <a:pPr algn="ctr"/>
            <a:r>
              <a:rPr lang="en-US" sz="3600" dirty="0">
                <a:solidFill>
                  <a:srgbClr val="000000"/>
                </a:solidFill>
                <a:latin typeface="Times New Roman" panose="02020603050405020304" pitchFamily="18" charset="0"/>
              </a:rPr>
              <a:t>Neutral</a:t>
            </a:r>
          </a:p>
          <a:p>
            <a:pPr algn="ctr"/>
            <a:endParaRPr lang="en-US" sz="3600" dirty="0">
              <a:solidFill>
                <a:srgbClr val="000000"/>
              </a:solidFill>
              <a:latin typeface="Times New Roman" panose="02020603050405020304" pitchFamily="18" charset="0"/>
            </a:endParaRPr>
          </a:p>
          <a:p>
            <a:pPr algn="ctr"/>
            <a:endParaRPr lang="en-US" sz="3600" dirty="0">
              <a:solidFill>
                <a:srgbClr val="000000"/>
              </a:solidFill>
              <a:latin typeface="Times New Roman" panose="02020603050405020304" pitchFamily="18" charset="0"/>
            </a:endParaRPr>
          </a:p>
          <a:p>
            <a:pPr algn="ctr"/>
            <a:r>
              <a:rPr lang="en-US" sz="3600" dirty="0">
                <a:solidFill>
                  <a:srgbClr val="000000"/>
                </a:solidFill>
                <a:latin typeface="Times New Roman" panose="02020603050405020304" pitchFamily="18" charset="0"/>
              </a:rPr>
              <a:t>Loan</a:t>
            </a:r>
            <a:endParaRPr lang="en-US" sz="3600" dirty="0"/>
          </a:p>
        </p:txBody>
      </p:sp>
    </p:spTree>
    <p:extLst>
      <p:ext uri="{BB962C8B-B14F-4D97-AF65-F5344CB8AC3E}">
        <p14:creationId xmlns:p14="http://schemas.microsoft.com/office/powerpoint/2010/main" val="33841222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FB1910A-CB7D-3120-3590-C8C34F4A34C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49F3535-6CBF-7F84-A7BB-43466FD39DC6}"/>
              </a:ext>
            </a:extLst>
          </p:cNvPr>
          <p:cNvSpPr>
            <a:spLocks noGrp="1"/>
          </p:cNvSpPr>
          <p:nvPr>
            <p:ph type="title"/>
          </p:nvPr>
        </p:nvSpPr>
        <p:spPr/>
        <p:txBody>
          <a:bodyPr/>
          <a:lstStyle/>
          <a:p>
            <a:r>
              <a:rPr lang="en-US" b="1" dirty="0">
                <a:latin typeface="Century Schoolbook" panose="02040604050505020304" pitchFamily="18" charset="0"/>
              </a:rPr>
              <a:t>How would you evaluate this fact?</a:t>
            </a:r>
          </a:p>
        </p:txBody>
      </p:sp>
      <p:sp>
        <p:nvSpPr>
          <p:cNvPr id="6" name="TextBox 5">
            <a:extLst>
              <a:ext uri="{FF2B5EF4-FFF2-40B4-BE49-F238E27FC236}">
                <a16:creationId xmlns:a16="http://schemas.microsoft.com/office/drawing/2014/main" id="{4CCE6860-D7ED-92D7-4B6F-CF4E74D0024C}"/>
              </a:ext>
            </a:extLst>
          </p:cNvPr>
          <p:cNvSpPr txBox="1"/>
          <p:nvPr/>
        </p:nvSpPr>
        <p:spPr>
          <a:xfrm>
            <a:off x="774192" y="1687259"/>
            <a:ext cx="9393936" cy="1754326"/>
          </a:xfrm>
          <a:prstGeom prst="rect">
            <a:avLst/>
          </a:prstGeom>
          <a:noFill/>
        </p:spPr>
        <p:txBody>
          <a:bodyPr wrap="square">
            <a:spAutoFit/>
          </a:bodyPr>
          <a:lstStyle/>
          <a:p>
            <a:r>
              <a:rPr lang="en-US" sz="3600" i="1" dirty="0">
                <a:latin typeface="Century Schoolbook" panose="02040604050505020304" pitchFamily="18" charset="0"/>
              </a:rPr>
              <a:t>Does the MCA funder’s filing of a UCC-1 financing statement indicate the transaction is a loan?</a:t>
            </a:r>
          </a:p>
        </p:txBody>
      </p:sp>
      <p:sp>
        <p:nvSpPr>
          <p:cNvPr id="5" name="Arrow: Left-Right 4">
            <a:extLst>
              <a:ext uri="{FF2B5EF4-FFF2-40B4-BE49-F238E27FC236}">
                <a16:creationId xmlns:a16="http://schemas.microsoft.com/office/drawing/2014/main" id="{339214C8-8DD2-72CF-A2C6-F4CDE5DF48E8}"/>
              </a:ext>
            </a:extLst>
          </p:cNvPr>
          <p:cNvSpPr/>
          <p:nvPr/>
        </p:nvSpPr>
        <p:spPr>
          <a:xfrm rot="5400000">
            <a:off x="7763257" y="2752348"/>
            <a:ext cx="5285229" cy="2761488"/>
          </a:xfrm>
          <a:prstGeom prst="leftRightArrow">
            <a:avLst/>
          </a:prstGeom>
          <a:ln>
            <a:solidFill>
              <a:schemeClr val="accent5"/>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extBox 6">
            <a:extLst>
              <a:ext uri="{FF2B5EF4-FFF2-40B4-BE49-F238E27FC236}">
                <a16:creationId xmlns:a16="http://schemas.microsoft.com/office/drawing/2014/main" id="{58A1553B-71E6-20F0-3B79-FF66A074D8F5}"/>
              </a:ext>
            </a:extLst>
          </p:cNvPr>
          <p:cNvSpPr txBox="1"/>
          <p:nvPr/>
        </p:nvSpPr>
        <p:spPr>
          <a:xfrm>
            <a:off x="8161399" y="2248038"/>
            <a:ext cx="4488943" cy="3970318"/>
          </a:xfrm>
          <a:prstGeom prst="rect">
            <a:avLst/>
          </a:prstGeom>
          <a:noFill/>
        </p:spPr>
        <p:txBody>
          <a:bodyPr wrap="square">
            <a:spAutoFit/>
          </a:bodyPr>
          <a:lstStyle/>
          <a:p>
            <a:pPr algn="ctr"/>
            <a:r>
              <a:rPr lang="en-US" sz="3600" dirty="0">
                <a:solidFill>
                  <a:srgbClr val="000000"/>
                </a:solidFill>
                <a:effectLst/>
                <a:latin typeface="Times New Roman" panose="02020603050405020304" pitchFamily="18" charset="0"/>
                <a:ea typeface="Times New Roman" panose="02020603050405020304" pitchFamily="18" charset="0"/>
              </a:rPr>
              <a:t>Sale</a:t>
            </a:r>
          </a:p>
          <a:p>
            <a:pPr algn="ctr"/>
            <a:endParaRPr lang="en-US" sz="3600" dirty="0">
              <a:solidFill>
                <a:srgbClr val="000000"/>
              </a:solidFill>
              <a:latin typeface="Times New Roman" panose="02020603050405020304" pitchFamily="18" charset="0"/>
            </a:endParaRPr>
          </a:p>
          <a:p>
            <a:pPr algn="ctr"/>
            <a:endParaRPr lang="en-US" sz="3600" dirty="0">
              <a:solidFill>
                <a:srgbClr val="000000"/>
              </a:solidFill>
              <a:latin typeface="Times New Roman" panose="02020603050405020304" pitchFamily="18" charset="0"/>
            </a:endParaRPr>
          </a:p>
          <a:p>
            <a:pPr algn="ctr"/>
            <a:r>
              <a:rPr lang="en-US" sz="3600" dirty="0">
                <a:solidFill>
                  <a:srgbClr val="000000"/>
                </a:solidFill>
                <a:latin typeface="Times New Roman" panose="02020603050405020304" pitchFamily="18" charset="0"/>
              </a:rPr>
              <a:t>Neutral</a:t>
            </a:r>
          </a:p>
          <a:p>
            <a:pPr algn="ctr"/>
            <a:endParaRPr lang="en-US" sz="3600" dirty="0">
              <a:solidFill>
                <a:srgbClr val="000000"/>
              </a:solidFill>
              <a:latin typeface="Times New Roman" panose="02020603050405020304" pitchFamily="18" charset="0"/>
            </a:endParaRPr>
          </a:p>
          <a:p>
            <a:pPr algn="ctr"/>
            <a:endParaRPr lang="en-US" sz="3600" dirty="0">
              <a:solidFill>
                <a:srgbClr val="000000"/>
              </a:solidFill>
              <a:latin typeface="Times New Roman" panose="02020603050405020304" pitchFamily="18" charset="0"/>
            </a:endParaRPr>
          </a:p>
          <a:p>
            <a:pPr algn="ctr"/>
            <a:r>
              <a:rPr lang="en-US" sz="3600" dirty="0">
                <a:solidFill>
                  <a:srgbClr val="000000"/>
                </a:solidFill>
                <a:latin typeface="Times New Roman" panose="02020603050405020304" pitchFamily="18" charset="0"/>
              </a:rPr>
              <a:t>Loan</a:t>
            </a:r>
            <a:endParaRPr lang="en-US" sz="3600" dirty="0"/>
          </a:p>
        </p:txBody>
      </p:sp>
    </p:spTree>
    <p:extLst>
      <p:ext uri="{BB962C8B-B14F-4D97-AF65-F5344CB8AC3E}">
        <p14:creationId xmlns:p14="http://schemas.microsoft.com/office/powerpoint/2010/main" val="4985694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563E28-19A8-A585-0E55-82561F0321F9}"/>
              </a:ext>
            </a:extLst>
          </p:cNvPr>
          <p:cNvSpPr>
            <a:spLocks noGrp="1"/>
          </p:cNvSpPr>
          <p:nvPr>
            <p:ph type="title"/>
          </p:nvPr>
        </p:nvSpPr>
        <p:spPr/>
        <p:txBody>
          <a:bodyPr>
            <a:normAutofit/>
          </a:bodyPr>
          <a:lstStyle/>
          <a:p>
            <a:r>
              <a:rPr lang="en-US" sz="4800" dirty="0">
                <a:latin typeface="Century Schoolbook" panose="02040604050505020304" pitchFamily="18" charset="0"/>
              </a:rPr>
              <a:t>Updates – </a:t>
            </a:r>
          </a:p>
        </p:txBody>
      </p:sp>
      <p:sp>
        <p:nvSpPr>
          <p:cNvPr id="3" name="Content Placeholder 2">
            <a:extLst>
              <a:ext uri="{FF2B5EF4-FFF2-40B4-BE49-F238E27FC236}">
                <a16:creationId xmlns:a16="http://schemas.microsoft.com/office/drawing/2014/main" id="{5E687E1F-2DA9-6E29-BD6E-CE879E5B27B8}"/>
              </a:ext>
            </a:extLst>
          </p:cNvPr>
          <p:cNvSpPr>
            <a:spLocks noGrp="1"/>
          </p:cNvSpPr>
          <p:nvPr>
            <p:ph idx="1"/>
          </p:nvPr>
        </p:nvSpPr>
        <p:spPr/>
        <p:txBody>
          <a:bodyPr/>
          <a:lstStyle/>
          <a:p>
            <a:r>
              <a:rPr lang="en-US" sz="3200" dirty="0">
                <a:latin typeface="Century Schoolbook" panose="02040604050505020304" pitchFamily="18" charset="0"/>
              </a:rPr>
              <a:t>Case law shift</a:t>
            </a:r>
          </a:p>
          <a:p>
            <a:r>
              <a:rPr lang="en-US" sz="3200" dirty="0">
                <a:latin typeface="Century Schoolbook" panose="02040604050505020304" pitchFamily="18" charset="0"/>
              </a:rPr>
              <a:t>Regulatory/prosecutorial developments</a:t>
            </a:r>
          </a:p>
          <a:p>
            <a:r>
              <a:rPr lang="en-US" sz="3200" dirty="0">
                <a:latin typeface="Century Schoolbook" panose="02040604050505020304" pitchFamily="18" charset="0"/>
              </a:rPr>
              <a:t>Rebranding</a:t>
            </a:r>
          </a:p>
          <a:p>
            <a:r>
              <a:rPr lang="en-US" sz="3200" dirty="0">
                <a:latin typeface="Century Schoolbook" panose="02040604050505020304" pitchFamily="18" charset="0"/>
              </a:rPr>
              <a:t>Twists and turns in choice of law</a:t>
            </a:r>
          </a:p>
          <a:p>
            <a:r>
              <a:rPr lang="en-US" sz="3200" dirty="0">
                <a:latin typeface="Century Schoolbook" panose="02040604050505020304" pitchFamily="18" charset="0"/>
              </a:rPr>
              <a:t>Commercial Financing Disclosure Laws</a:t>
            </a:r>
          </a:p>
          <a:p>
            <a:pPr marL="0" indent="0">
              <a:buNone/>
            </a:pPr>
            <a:endParaRPr lang="en-US" sz="3200" dirty="0">
              <a:latin typeface="Century Schoolbook" panose="02040604050505020304" pitchFamily="18" charset="0"/>
            </a:endParaRPr>
          </a:p>
        </p:txBody>
      </p:sp>
    </p:spTree>
    <p:extLst>
      <p:ext uri="{BB962C8B-B14F-4D97-AF65-F5344CB8AC3E}">
        <p14:creationId xmlns:p14="http://schemas.microsoft.com/office/powerpoint/2010/main" val="36753462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57" name="Rectangle 56">
            <a:extLst>
              <a:ext uri="{FF2B5EF4-FFF2-40B4-BE49-F238E27FC236}">
                <a16:creationId xmlns:a16="http://schemas.microsoft.com/office/drawing/2014/main" id="{A8908DB7-C3A6-4FCB-9820-CEE02B398C4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06A5B7CF-40AD-E5D8-097F-64EAFF05C6B1}"/>
              </a:ext>
            </a:extLst>
          </p:cNvPr>
          <p:cNvSpPr>
            <a:spLocks noGrp="1"/>
          </p:cNvSpPr>
          <p:nvPr>
            <p:ph type="title"/>
          </p:nvPr>
        </p:nvSpPr>
        <p:spPr>
          <a:xfrm>
            <a:off x="350520" y="640823"/>
            <a:ext cx="4050792" cy="5583148"/>
          </a:xfrm>
        </p:spPr>
        <p:txBody>
          <a:bodyPr anchor="ctr">
            <a:normAutofit/>
          </a:bodyPr>
          <a:lstStyle/>
          <a:p>
            <a:pPr algn="ctr"/>
            <a:r>
              <a:rPr lang="en-US" sz="5400" dirty="0">
                <a:latin typeface="Century" panose="02040604050505020304" pitchFamily="18" charset="0"/>
              </a:rPr>
              <a:t>Introducing </a:t>
            </a:r>
            <a:br>
              <a:rPr lang="en-US" sz="5400" dirty="0">
                <a:latin typeface="Century" panose="02040604050505020304" pitchFamily="18" charset="0"/>
              </a:rPr>
            </a:br>
            <a:r>
              <a:rPr lang="en-US" sz="5400" dirty="0">
                <a:latin typeface="Century" panose="02040604050505020304" pitchFamily="18" charset="0"/>
              </a:rPr>
              <a:t>the Merchant Cash Advance</a:t>
            </a:r>
            <a:br>
              <a:rPr lang="en-US" sz="5400" dirty="0">
                <a:latin typeface="Century" panose="02040604050505020304" pitchFamily="18" charset="0"/>
              </a:rPr>
            </a:br>
            <a:r>
              <a:rPr lang="en-US" sz="5400" dirty="0">
                <a:latin typeface="Century" panose="02040604050505020304" pitchFamily="18" charset="0"/>
              </a:rPr>
              <a:t>(MCA)</a:t>
            </a:r>
          </a:p>
        </p:txBody>
      </p:sp>
      <p:sp>
        <p:nvSpPr>
          <p:cNvPr id="59" name="sketch line">
            <a:extLst>
              <a:ext uri="{FF2B5EF4-FFF2-40B4-BE49-F238E27FC236}">
                <a16:creationId xmlns:a16="http://schemas.microsoft.com/office/drawing/2014/main" id="{535742DD-1B16-4E9D-B715-0D74B4574A6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4267200" y="630936"/>
            <a:ext cx="18288" cy="5590381"/>
          </a:xfrm>
          <a:custGeom>
            <a:avLst/>
            <a:gdLst>
              <a:gd name="csX0" fmla="*/ 0 w 18288"/>
              <a:gd name="csY0" fmla="*/ 0 h 5590381"/>
              <a:gd name="csX1" fmla="*/ 18288 w 18288"/>
              <a:gd name="csY1" fmla="*/ 0 h 5590381"/>
              <a:gd name="csX2" fmla="*/ 18288 w 18288"/>
              <a:gd name="csY2" fmla="*/ 754701 h 5590381"/>
              <a:gd name="csX3" fmla="*/ 18288 w 18288"/>
              <a:gd name="csY3" fmla="*/ 1565307 h 5590381"/>
              <a:gd name="csX4" fmla="*/ 18288 w 18288"/>
              <a:gd name="csY4" fmla="*/ 2152297 h 5590381"/>
              <a:gd name="csX5" fmla="*/ 18288 w 18288"/>
              <a:gd name="csY5" fmla="*/ 2906998 h 5590381"/>
              <a:gd name="csX6" fmla="*/ 18288 w 18288"/>
              <a:gd name="csY6" fmla="*/ 3549892 h 5590381"/>
              <a:gd name="csX7" fmla="*/ 18288 w 18288"/>
              <a:gd name="csY7" fmla="*/ 4080978 h 5590381"/>
              <a:gd name="csX8" fmla="*/ 18288 w 18288"/>
              <a:gd name="csY8" fmla="*/ 4835680 h 5590381"/>
              <a:gd name="csX9" fmla="*/ 18288 w 18288"/>
              <a:gd name="csY9" fmla="*/ 5590381 h 5590381"/>
              <a:gd name="csX10" fmla="*/ 0 w 18288"/>
              <a:gd name="csY10" fmla="*/ 5590381 h 5590381"/>
              <a:gd name="csX11" fmla="*/ 0 w 18288"/>
              <a:gd name="csY11" fmla="*/ 4835680 h 5590381"/>
              <a:gd name="csX12" fmla="*/ 0 w 18288"/>
              <a:gd name="csY12" fmla="*/ 4304593 h 5590381"/>
              <a:gd name="csX13" fmla="*/ 0 w 18288"/>
              <a:gd name="csY13" fmla="*/ 3773507 h 5590381"/>
              <a:gd name="csX14" fmla="*/ 0 w 18288"/>
              <a:gd name="csY14" fmla="*/ 3186517 h 5590381"/>
              <a:gd name="csX15" fmla="*/ 0 w 18288"/>
              <a:gd name="csY15" fmla="*/ 2487720 h 5590381"/>
              <a:gd name="csX16" fmla="*/ 0 w 18288"/>
              <a:gd name="csY16" fmla="*/ 1956633 h 5590381"/>
              <a:gd name="csX17" fmla="*/ 0 w 18288"/>
              <a:gd name="csY17" fmla="*/ 1425547 h 5590381"/>
              <a:gd name="csX18" fmla="*/ 0 w 18288"/>
              <a:gd name="csY18" fmla="*/ 614942 h 5590381"/>
              <a:gd name="csX19" fmla="*/ 0 w 18288"/>
              <a:gd name="csY19" fmla="*/ 0 h 5590381"/>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Lst>
            <a:rect l="l" t="t" r="r" b="b"/>
            <a:pathLst>
              <a:path w="18288" h="5590381" fill="none" extrusionOk="0">
                <a:moveTo>
                  <a:pt x="0" y="0"/>
                </a:moveTo>
                <a:cubicBezTo>
                  <a:pt x="7726" y="-435"/>
                  <a:pt x="14198" y="437"/>
                  <a:pt x="18288" y="0"/>
                </a:cubicBezTo>
                <a:cubicBezTo>
                  <a:pt x="-5226" y="225076"/>
                  <a:pt x="46275" y="562283"/>
                  <a:pt x="18288" y="754701"/>
                </a:cubicBezTo>
                <a:cubicBezTo>
                  <a:pt x="-9699" y="947119"/>
                  <a:pt x="30081" y="1239251"/>
                  <a:pt x="18288" y="1565307"/>
                </a:cubicBezTo>
                <a:cubicBezTo>
                  <a:pt x="6495" y="1891363"/>
                  <a:pt x="7160" y="1999140"/>
                  <a:pt x="18288" y="2152297"/>
                </a:cubicBezTo>
                <a:cubicBezTo>
                  <a:pt x="29417" y="2305454"/>
                  <a:pt x="28705" y="2598333"/>
                  <a:pt x="18288" y="2906998"/>
                </a:cubicBezTo>
                <a:cubicBezTo>
                  <a:pt x="7871" y="3215663"/>
                  <a:pt x="35263" y="3327412"/>
                  <a:pt x="18288" y="3549892"/>
                </a:cubicBezTo>
                <a:cubicBezTo>
                  <a:pt x="1313" y="3772372"/>
                  <a:pt x="38561" y="3843836"/>
                  <a:pt x="18288" y="4080978"/>
                </a:cubicBezTo>
                <a:cubicBezTo>
                  <a:pt x="-1985" y="4318120"/>
                  <a:pt x="-3806" y="4511166"/>
                  <a:pt x="18288" y="4835680"/>
                </a:cubicBezTo>
                <a:cubicBezTo>
                  <a:pt x="40382" y="5160194"/>
                  <a:pt x="-13070" y="5401748"/>
                  <a:pt x="18288" y="5590381"/>
                </a:cubicBezTo>
                <a:cubicBezTo>
                  <a:pt x="12010" y="5589863"/>
                  <a:pt x="6799" y="5589982"/>
                  <a:pt x="0" y="5590381"/>
                </a:cubicBezTo>
                <a:cubicBezTo>
                  <a:pt x="-6480" y="5250523"/>
                  <a:pt x="-32148" y="5052531"/>
                  <a:pt x="0" y="4835680"/>
                </a:cubicBezTo>
                <a:cubicBezTo>
                  <a:pt x="32148" y="4618829"/>
                  <a:pt x="5352" y="4496374"/>
                  <a:pt x="0" y="4304593"/>
                </a:cubicBezTo>
                <a:cubicBezTo>
                  <a:pt x="-5352" y="4112812"/>
                  <a:pt x="9645" y="3919423"/>
                  <a:pt x="0" y="3773507"/>
                </a:cubicBezTo>
                <a:cubicBezTo>
                  <a:pt x="-9645" y="3627591"/>
                  <a:pt x="-10654" y="3330687"/>
                  <a:pt x="0" y="3186517"/>
                </a:cubicBezTo>
                <a:cubicBezTo>
                  <a:pt x="10654" y="3042347"/>
                  <a:pt x="18181" y="2635923"/>
                  <a:pt x="0" y="2487720"/>
                </a:cubicBezTo>
                <a:cubicBezTo>
                  <a:pt x="-18181" y="2339517"/>
                  <a:pt x="-7947" y="2113537"/>
                  <a:pt x="0" y="1956633"/>
                </a:cubicBezTo>
                <a:cubicBezTo>
                  <a:pt x="7947" y="1799729"/>
                  <a:pt x="-15145" y="1657735"/>
                  <a:pt x="0" y="1425547"/>
                </a:cubicBezTo>
                <a:cubicBezTo>
                  <a:pt x="15145" y="1193359"/>
                  <a:pt x="-23832" y="948054"/>
                  <a:pt x="0" y="614942"/>
                </a:cubicBezTo>
                <a:cubicBezTo>
                  <a:pt x="23832" y="281831"/>
                  <a:pt x="2816" y="129878"/>
                  <a:pt x="0" y="0"/>
                </a:cubicBezTo>
                <a:close/>
              </a:path>
              <a:path w="18288" h="5590381" stroke="0" extrusionOk="0">
                <a:moveTo>
                  <a:pt x="0" y="0"/>
                </a:moveTo>
                <a:cubicBezTo>
                  <a:pt x="5871" y="848"/>
                  <a:pt x="11713" y="-200"/>
                  <a:pt x="18288" y="0"/>
                </a:cubicBezTo>
                <a:cubicBezTo>
                  <a:pt x="41141" y="165299"/>
                  <a:pt x="3613" y="427555"/>
                  <a:pt x="18288" y="698798"/>
                </a:cubicBezTo>
                <a:cubicBezTo>
                  <a:pt x="32963" y="970041"/>
                  <a:pt x="19680" y="1226199"/>
                  <a:pt x="18288" y="1397595"/>
                </a:cubicBezTo>
                <a:cubicBezTo>
                  <a:pt x="16896" y="1568991"/>
                  <a:pt x="38798" y="1794517"/>
                  <a:pt x="18288" y="2152297"/>
                </a:cubicBezTo>
                <a:cubicBezTo>
                  <a:pt x="-2222" y="2510077"/>
                  <a:pt x="40846" y="2594424"/>
                  <a:pt x="18288" y="2739287"/>
                </a:cubicBezTo>
                <a:cubicBezTo>
                  <a:pt x="-4270" y="2884150"/>
                  <a:pt x="27117" y="3129706"/>
                  <a:pt x="18288" y="3493988"/>
                </a:cubicBezTo>
                <a:cubicBezTo>
                  <a:pt x="9459" y="3858270"/>
                  <a:pt x="54201" y="4041447"/>
                  <a:pt x="18288" y="4304593"/>
                </a:cubicBezTo>
                <a:cubicBezTo>
                  <a:pt x="-17625" y="4567740"/>
                  <a:pt x="49627" y="5149125"/>
                  <a:pt x="18288" y="5590381"/>
                </a:cubicBezTo>
                <a:cubicBezTo>
                  <a:pt x="10860" y="5590744"/>
                  <a:pt x="7568" y="5590157"/>
                  <a:pt x="0" y="5590381"/>
                </a:cubicBezTo>
                <a:cubicBezTo>
                  <a:pt x="36767" y="5266821"/>
                  <a:pt x="-16223" y="5116146"/>
                  <a:pt x="0" y="4835680"/>
                </a:cubicBezTo>
                <a:cubicBezTo>
                  <a:pt x="16223" y="4555214"/>
                  <a:pt x="-16316" y="4356490"/>
                  <a:pt x="0" y="4136882"/>
                </a:cubicBezTo>
                <a:cubicBezTo>
                  <a:pt x="16316" y="3917274"/>
                  <a:pt x="8005" y="3773465"/>
                  <a:pt x="0" y="3549892"/>
                </a:cubicBezTo>
                <a:cubicBezTo>
                  <a:pt x="-8005" y="3326319"/>
                  <a:pt x="27623" y="3052456"/>
                  <a:pt x="0" y="2851094"/>
                </a:cubicBezTo>
                <a:cubicBezTo>
                  <a:pt x="-27623" y="2649732"/>
                  <a:pt x="5614" y="2455815"/>
                  <a:pt x="0" y="2264104"/>
                </a:cubicBezTo>
                <a:cubicBezTo>
                  <a:pt x="-5614" y="2072393"/>
                  <a:pt x="22598" y="1990723"/>
                  <a:pt x="0" y="1733018"/>
                </a:cubicBezTo>
                <a:cubicBezTo>
                  <a:pt x="-22598" y="1475313"/>
                  <a:pt x="-6965" y="1369123"/>
                  <a:pt x="0" y="1090124"/>
                </a:cubicBezTo>
                <a:cubicBezTo>
                  <a:pt x="6965" y="811125"/>
                  <a:pt x="-19273" y="507044"/>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3114097614">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Picture 9" descr="A person holding money and smiling&#10;&#10;AI-generated content may be incorrect.">
            <a:extLst>
              <a:ext uri="{FF2B5EF4-FFF2-40B4-BE49-F238E27FC236}">
                <a16:creationId xmlns:a16="http://schemas.microsoft.com/office/drawing/2014/main" id="{FD358646-A4CA-81CD-2B44-47ABCBD3480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654296" y="657271"/>
            <a:ext cx="6894576" cy="3860962"/>
          </a:xfrm>
          <a:prstGeom prst="rect">
            <a:avLst/>
          </a:prstGeom>
        </p:spPr>
      </p:pic>
      <p:sp>
        <p:nvSpPr>
          <p:cNvPr id="9" name="Content Placeholder 8">
            <a:extLst>
              <a:ext uri="{FF2B5EF4-FFF2-40B4-BE49-F238E27FC236}">
                <a16:creationId xmlns:a16="http://schemas.microsoft.com/office/drawing/2014/main" id="{0B7F6509-C477-0CD2-E5CE-724D89DC217B}"/>
              </a:ext>
            </a:extLst>
          </p:cNvPr>
          <p:cNvSpPr>
            <a:spLocks noGrp="1"/>
          </p:cNvSpPr>
          <p:nvPr>
            <p:ph idx="1"/>
          </p:nvPr>
        </p:nvSpPr>
        <p:spPr>
          <a:xfrm>
            <a:off x="4654296" y="4798577"/>
            <a:ext cx="6894576" cy="1428487"/>
          </a:xfrm>
        </p:spPr>
        <p:txBody>
          <a:bodyPr anchor="t">
            <a:normAutofit/>
          </a:bodyPr>
          <a:lstStyle/>
          <a:p>
            <a:pPr marL="0" indent="0" algn="ctr">
              <a:buNone/>
            </a:pPr>
            <a:r>
              <a:rPr lang="en-US" sz="3200" i="1" dirty="0">
                <a:latin typeface="Century" panose="02040604050505020304" pitchFamily="18" charset="0"/>
              </a:rPr>
              <a:t>Business Cash Advance</a:t>
            </a:r>
          </a:p>
          <a:p>
            <a:pPr marL="0" indent="0" algn="ctr">
              <a:buNone/>
            </a:pPr>
            <a:r>
              <a:rPr lang="en-US" sz="3200" i="1" dirty="0">
                <a:latin typeface="Century" panose="02040604050505020304" pitchFamily="18" charset="0"/>
              </a:rPr>
              <a:t>Revenue-Based Financing</a:t>
            </a:r>
          </a:p>
        </p:txBody>
      </p:sp>
    </p:spTree>
    <p:extLst>
      <p:ext uri="{BB962C8B-B14F-4D97-AF65-F5344CB8AC3E}">
        <p14:creationId xmlns:p14="http://schemas.microsoft.com/office/powerpoint/2010/main" val="156600911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A20230-DD71-9B69-1C65-01F7CD5824DD}"/>
              </a:ext>
            </a:extLst>
          </p:cNvPr>
          <p:cNvSpPr>
            <a:spLocks noGrp="1"/>
          </p:cNvSpPr>
          <p:nvPr>
            <p:ph type="title"/>
          </p:nvPr>
        </p:nvSpPr>
        <p:spPr/>
        <p:txBody>
          <a:bodyPr/>
          <a:lstStyle/>
          <a:p>
            <a:r>
              <a:rPr lang="en-US" dirty="0">
                <a:latin typeface="Century Schoolbook" panose="02040604050505020304" pitchFamily="18" charset="0"/>
              </a:rPr>
              <a:t>Looking forward</a:t>
            </a:r>
          </a:p>
        </p:txBody>
      </p:sp>
      <p:sp>
        <p:nvSpPr>
          <p:cNvPr id="3" name="Content Placeholder 2">
            <a:extLst>
              <a:ext uri="{FF2B5EF4-FFF2-40B4-BE49-F238E27FC236}">
                <a16:creationId xmlns:a16="http://schemas.microsoft.com/office/drawing/2014/main" id="{35D915B4-E82D-DE3A-90EF-0F5254ECEEA8}"/>
              </a:ext>
            </a:extLst>
          </p:cNvPr>
          <p:cNvSpPr>
            <a:spLocks noGrp="1"/>
          </p:cNvSpPr>
          <p:nvPr>
            <p:ph idx="1"/>
          </p:nvPr>
        </p:nvSpPr>
        <p:spPr/>
        <p:txBody>
          <a:bodyPr/>
          <a:lstStyle/>
          <a:p>
            <a:r>
              <a:rPr lang="en-US" dirty="0">
                <a:latin typeface="Century Schoolbook" panose="02040604050505020304" pitchFamily="18" charset="0"/>
              </a:rPr>
              <a:t>Business realities – more MCAs?</a:t>
            </a:r>
          </a:p>
          <a:p>
            <a:r>
              <a:rPr lang="en-US" dirty="0">
                <a:latin typeface="Century Schoolbook" panose="02040604050505020304" pitchFamily="18" charset="0"/>
              </a:rPr>
              <a:t>Uniform commercial disclosure act</a:t>
            </a:r>
          </a:p>
          <a:p>
            <a:r>
              <a:rPr lang="en-US" dirty="0">
                <a:latin typeface="Century Schoolbook" panose="02040604050505020304" pitchFamily="18" charset="0"/>
              </a:rPr>
              <a:t>Further development in courts</a:t>
            </a:r>
          </a:p>
          <a:p>
            <a:endParaRPr lang="en-US" dirty="0">
              <a:latin typeface="Century Schoolbook" panose="02040604050505020304" pitchFamily="18" charset="0"/>
            </a:endParaRPr>
          </a:p>
        </p:txBody>
      </p:sp>
    </p:spTree>
    <p:extLst>
      <p:ext uri="{BB962C8B-B14F-4D97-AF65-F5344CB8AC3E}">
        <p14:creationId xmlns:p14="http://schemas.microsoft.com/office/powerpoint/2010/main" val="222984121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6059938-5B3D-01F5-ACA6-6EB0CE6ED44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0F7CC82-09B8-74E8-FE5C-5A4466335A02}"/>
              </a:ext>
            </a:extLst>
          </p:cNvPr>
          <p:cNvSpPr>
            <a:spLocks noGrp="1"/>
          </p:cNvSpPr>
          <p:nvPr>
            <p:ph type="title"/>
          </p:nvPr>
        </p:nvSpPr>
        <p:spPr/>
        <p:txBody>
          <a:bodyPr/>
          <a:lstStyle/>
          <a:p>
            <a:pPr algn="ctr"/>
            <a:r>
              <a:rPr lang="en-US" u="sng" dirty="0">
                <a:latin typeface="Century Schoolbook" panose="02040604050505020304" pitchFamily="18" charset="0"/>
              </a:rPr>
              <a:t>Discussion &amp; Q&amp;A</a:t>
            </a:r>
          </a:p>
        </p:txBody>
      </p:sp>
      <p:sp>
        <p:nvSpPr>
          <p:cNvPr id="3" name="Content Placeholder 2">
            <a:extLst>
              <a:ext uri="{FF2B5EF4-FFF2-40B4-BE49-F238E27FC236}">
                <a16:creationId xmlns:a16="http://schemas.microsoft.com/office/drawing/2014/main" id="{6DD34B08-6662-0A20-1956-EA8B5F44B12B}"/>
              </a:ext>
            </a:extLst>
          </p:cNvPr>
          <p:cNvSpPr>
            <a:spLocks noGrp="1"/>
          </p:cNvSpPr>
          <p:nvPr>
            <p:ph idx="1"/>
          </p:nvPr>
        </p:nvSpPr>
        <p:spPr/>
        <p:txBody>
          <a:bodyPr/>
          <a:lstStyle/>
          <a:p>
            <a:endParaRPr lang="en-US" dirty="0">
              <a:latin typeface="Century Schoolbook" panose="02040604050505020304" pitchFamily="18" charset="0"/>
            </a:endParaRPr>
          </a:p>
          <a:p>
            <a:endParaRPr lang="en-US" dirty="0">
              <a:latin typeface="Century Schoolbook" panose="02040604050505020304" pitchFamily="18" charset="0"/>
            </a:endParaRPr>
          </a:p>
          <a:p>
            <a:endParaRPr lang="en-US" dirty="0">
              <a:latin typeface="Century Schoolbook" panose="02040604050505020304" pitchFamily="18" charset="0"/>
            </a:endParaRPr>
          </a:p>
          <a:p>
            <a:endParaRPr lang="en-US" dirty="0">
              <a:latin typeface="Century Schoolbook" panose="02040604050505020304" pitchFamily="18" charset="0"/>
            </a:endParaRPr>
          </a:p>
          <a:p>
            <a:endParaRPr lang="en-US" dirty="0">
              <a:latin typeface="Century Schoolbook" panose="02040604050505020304" pitchFamily="18" charset="0"/>
            </a:endParaRPr>
          </a:p>
          <a:p>
            <a:endParaRPr lang="en-US" dirty="0">
              <a:latin typeface="Century Schoolbook" panose="02040604050505020304" pitchFamily="18" charset="0"/>
            </a:endParaRPr>
          </a:p>
          <a:p>
            <a:endParaRPr lang="en-US" dirty="0">
              <a:latin typeface="Century Schoolbook" panose="02040604050505020304" pitchFamily="18" charset="0"/>
            </a:endParaRPr>
          </a:p>
          <a:p>
            <a:r>
              <a:rPr lang="en-US" sz="3200" b="1" dirty="0">
                <a:latin typeface="Century Schoolbook" panose="02040604050505020304" pitchFamily="18" charset="0"/>
              </a:rPr>
              <a:t>kbruce1@unc.edu</a:t>
            </a:r>
          </a:p>
        </p:txBody>
      </p:sp>
    </p:spTree>
    <p:extLst>
      <p:ext uri="{BB962C8B-B14F-4D97-AF65-F5344CB8AC3E}">
        <p14:creationId xmlns:p14="http://schemas.microsoft.com/office/powerpoint/2010/main" val="40590899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6C3966-B01B-5D13-6F44-8BAC1CADE59B}"/>
              </a:ext>
            </a:extLst>
          </p:cNvPr>
          <p:cNvSpPr>
            <a:spLocks noGrp="1"/>
          </p:cNvSpPr>
          <p:nvPr>
            <p:ph type="title"/>
          </p:nvPr>
        </p:nvSpPr>
        <p:spPr/>
        <p:txBody>
          <a:bodyPr/>
          <a:lstStyle/>
          <a:p>
            <a:r>
              <a:rPr lang="en-US" dirty="0">
                <a:latin typeface="Century Schoolbook" panose="02040604050505020304" pitchFamily="18" charset="0"/>
              </a:rPr>
              <a:t>Agenda</a:t>
            </a:r>
          </a:p>
        </p:txBody>
      </p:sp>
      <p:sp>
        <p:nvSpPr>
          <p:cNvPr id="3" name="Content Placeholder 2">
            <a:extLst>
              <a:ext uri="{FF2B5EF4-FFF2-40B4-BE49-F238E27FC236}">
                <a16:creationId xmlns:a16="http://schemas.microsoft.com/office/drawing/2014/main" id="{72CEC16B-3A6A-58E2-BA8F-A8F53567A21D}"/>
              </a:ext>
            </a:extLst>
          </p:cNvPr>
          <p:cNvSpPr>
            <a:spLocks noGrp="1"/>
          </p:cNvSpPr>
          <p:nvPr>
            <p:ph idx="1"/>
          </p:nvPr>
        </p:nvSpPr>
        <p:spPr/>
        <p:txBody>
          <a:bodyPr/>
          <a:lstStyle/>
          <a:p>
            <a:r>
              <a:rPr lang="en-US" dirty="0">
                <a:latin typeface="Century Schoolbook" panose="02040604050505020304" pitchFamily="18" charset="0"/>
              </a:rPr>
              <a:t>Introduction to MCAs </a:t>
            </a:r>
          </a:p>
          <a:p>
            <a:r>
              <a:rPr lang="en-US" dirty="0">
                <a:latin typeface="Century Schoolbook" panose="02040604050505020304" pitchFamily="18" charset="0"/>
              </a:rPr>
              <a:t>Brief discussion of bankruptcy/non-bankruptcy issues</a:t>
            </a:r>
          </a:p>
          <a:p>
            <a:r>
              <a:rPr lang="en-US" dirty="0">
                <a:latin typeface="Century Schoolbook" panose="02040604050505020304" pitchFamily="18" charset="0"/>
              </a:rPr>
              <a:t>Loan v. Sale Characterization</a:t>
            </a:r>
          </a:p>
          <a:p>
            <a:pPr lvl="1"/>
            <a:r>
              <a:rPr lang="en-US" dirty="0">
                <a:latin typeface="Century Schoolbook" panose="02040604050505020304" pitchFamily="18" charset="0"/>
              </a:rPr>
              <a:t>Doctrine</a:t>
            </a:r>
          </a:p>
          <a:p>
            <a:pPr lvl="1"/>
            <a:r>
              <a:rPr lang="en-US" dirty="0">
                <a:latin typeface="Century Schoolbook" panose="02040604050505020304" pitchFamily="18" charset="0"/>
              </a:rPr>
              <a:t>Application </a:t>
            </a:r>
          </a:p>
          <a:p>
            <a:r>
              <a:rPr lang="en-US" dirty="0">
                <a:latin typeface="Century Schoolbook" panose="02040604050505020304" pitchFamily="18" charset="0"/>
              </a:rPr>
              <a:t>Recent Developments</a:t>
            </a:r>
          </a:p>
          <a:p>
            <a:endParaRPr lang="en-US" dirty="0">
              <a:latin typeface="Century Schoolbook" panose="02040604050505020304" pitchFamily="18" charset="0"/>
            </a:endParaRPr>
          </a:p>
        </p:txBody>
      </p:sp>
    </p:spTree>
    <p:extLst>
      <p:ext uri="{BB962C8B-B14F-4D97-AF65-F5344CB8AC3E}">
        <p14:creationId xmlns:p14="http://schemas.microsoft.com/office/powerpoint/2010/main" val="38057757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EC7495-4521-29A7-1028-9394C5AB8D3F}"/>
              </a:ext>
            </a:extLst>
          </p:cNvPr>
          <p:cNvSpPr>
            <a:spLocks noGrp="1"/>
          </p:cNvSpPr>
          <p:nvPr>
            <p:ph type="title"/>
          </p:nvPr>
        </p:nvSpPr>
        <p:spPr/>
        <p:txBody>
          <a:bodyPr/>
          <a:lstStyle/>
          <a:p>
            <a:endParaRPr lang="en-US"/>
          </a:p>
        </p:txBody>
      </p:sp>
      <p:pic>
        <p:nvPicPr>
          <p:cNvPr id="9" name="Content Placeholder 8" descr="A diagram of a cash advance&#10;&#10;AI-generated content may be incorrect.">
            <a:extLst>
              <a:ext uri="{FF2B5EF4-FFF2-40B4-BE49-F238E27FC236}">
                <a16:creationId xmlns:a16="http://schemas.microsoft.com/office/drawing/2014/main" id="{45FA04FB-5C80-96F2-0406-EB1DD3364489}"/>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560439" y="274645"/>
            <a:ext cx="11048336" cy="6218230"/>
          </a:xfrm>
        </p:spPr>
      </p:pic>
    </p:spTree>
    <p:extLst>
      <p:ext uri="{BB962C8B-B14F-4D97-AF65-F5344CB8AC3E}">
        <p14:creationId xmlns:p14="http://schemas.microsoft.com/office/powerpoint/2010/main" val="206082457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87D40F-0C43-ACAE-008C-BA55DA8F9C2B}"/>
              </a:ext>
            </a:extLst>
          </p:cNvPr>
          <p:cNvSpPr>
            <a:spLocks noGrp="1"/>
          </p:cNvSpPr>
          <p:nvPr>
            <p:ph type="title"/>
          </p:nvPr>
        </p:nvSpPr>
        <p:spPr/>
        <p:txBody>
          <a:bodyPr/>
          <a:lstStyle/>
          <a:p>
            <a:r>
              <a:rPr lang="en-US" dirty="0">
                <a:latin typeface="Century Schoolbook" panose="02040604050505020304" pitchFamily="18" charset="0"/>
              </a:rPr>
              <a:t>MCA hallmark: reconciliation provision</a:t>
            </a:r>
          </a:p>
        </p:txBody>
      </p:sp>
      <p:sp>
        <p:nvSpPr>
          <p:cNvPr id="4" name="Content Placeholder 2">
            <a:extLst>
              <a:ext uri="{FF2B5EF4-FFF2-40B4-BE49-F238E27FC236}">
                <a16:creationId xmlns:a16="http://schemas.microsoft.com/office/drawing/2014/main" id="{76BF825A-BDD6-E03F-19A1-C01B3D6D0C00}"/>
              </a:ext>
            </a:extLst>
          </p:cNvPr>
          <p:cNvSpPr>
            <a:spLocks noGrp="1"/>
          </p:cNvSpPr>
          <p:nvPr>
            <p:ph idx="1"/>
          </p:nvPr>
        </p:nvSpPr>
        <p:spPr>
          <a:xfrm>
            <a:off x="838200" y="1825625"/>
            <a:ext cx="10515600" cy="4351338"/>
          </a:xfrm>
        </p:spPr>
        <p:txBody>
          <a:bodyPr>
            <a:normAutofit/>
          </a:bodyPr>
          <a:lstStyle/>
          <a:p>
            <a:r>
              <a:rPr lang="en-US" sz="3200" i="1" dirty="0">
                <a:latin typeface="Century Schoolbook" panose="02040604050505020304" pitchFamily="18" charset="0"/>
              </a:rPr>
              <a:t>As long as an Event of Default, or breach of this Agreement, has not occurred, once per calendar month Merchant may request a retroactive reconciliation of the total Remittance . . . [MCA] retains the right to request additional documentation . . . . refusal to provide access shall be a breach of this Agreement and [MCA] shall have no obligation to reconcile. </a:t>
            </a:r>
          </a:p>
        </p:txBody>
      </p:sp>
    </p:spTree>
    <p:extLst>
      <p:ext uri="{BB962C8B-B14F-4D97-AF65-F5344CB8AC3E}">
        <p14:creationId xmlns:p14="http://schemas.microsoft.com/office/powerpoint/2010/main" val="78125325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FB2401EF-F7B0-D2F9-8A0E-0A103D481104}"/>
              </a:ext>
            </a:extLst>
          </p:cNvPr>
          <p:cNvSpPr>
            <a:spLocks noGrp="1"/>
          </p:cNvSpPr>
          <p:nvPr>
            <p:ph type="body" idx="1"/>
          </p:nvPr>
        </p:nvSpPr>
        <p:spPr>
          <a:xfrm>
            <a:off x="839788" y="797243"/>
            <a:ext cx="5157787" cy="823912"/>
          </a:xfrm>
        </p:spPr>
        <p:txBody>
          <a:bodyPr>
            <a:normAutofit fontScale="92500"/>
          </a:bodyPr>
          <a:lstStyle/>
          <a:p>
            <a:pPr algn="ctr"/>
            <a:r>
              <a:rPr lang="en-US" sz="4400" dirty="0">
                <a:latin typeface="Century" panose="02040604050505020304" pitchFamily="18" charset="0"/>
              </a:rPr>
              <a:t>Advertised Benefits</a:t>
            </a:r>
          </a:p>
        </p:txBody>
      </p:sp>
      <p:sp>
        <p:nvSpPr>
          <p:cNvPr id="4" name="Content Placeholder 3">
            <a:extLst>
              <a:ext uri="{FF2B5EF4-FFF2-40B4-BE49-F238E27FC236}">
                <a16:creationId xmlns:a16="http://schemas.microsoft.com/office/drawing/2014/main" id="{F7A2EC99-2649-0B94-81EB-E5607AFFE295}"/>
              </a:ext>
            </a:extLst>
          </p:cNvPr>
          <p:cNvSpPr>
            <a:spLocks noGrp="1"/>
          </p:cNvSpPr>
          <p:nvPr>
            <p:ph sz="half" idx="2"/>
          </p:nvPr>
        </p:nvSpPr>
        <p:spPr>
          <a:xfrm>
            <a:off x="839788" y="1986915"/>
            <a:ext cx="5157787" cy="3684588"/>
          </a:xfrm>
        </p:spPr>
        <p:txBody>
          <a:bodyPr>
            <a:normAutofit fontScale="92500" lnSpcReduction="20000"/>
          </a:bodyPr>
          <a:lstStyle/>
          <a:p>
            <a:r>
              <a:rPr lang="en-US" sz="3200" dirty="0">
                <a:latin typeface="Century Schoolbook" panose="02040604050505020304" pitchFamily="18" charset="0"/>
              </a:rPr>
              <a:t>Fast cash</a:t>
            </a:r>
            <a:br>
              <a:rPr lang="en-US" sz="3200" dirty="0">
                <a:latin typeface="Century Schoolbook" panose="02040604050505020304" pitchFamily="18" charset="0"/>
              </a:rPr>
            </a:br>
            <a:endParaRPr lang="en-US" sz="3200" dirty="0">
              <a:latin typeface="Century Schoolbook" panose="02040604050505020304" pitchFamily="18" charset="0"/>
            </a:endParaRPr>
          </a:p>
          <a:p>
            <a:r>
              <a:rPr lang="en-US" sz="3200" dirty="0">
                <a:latin typeface="Century Schoolbook" panose="02040604050505020304" pitchFamily="18" charset="0"/>
              </a:rPr>
              <a:t>Access </a:t>
            </a:r>
            <a:br>
              <a:rPr lang="en-US" sz="3200" dirty="0">
                <a:latin typeface="Century Schoolbook" panose="02040604050505020304" pitchFamily="18" charset="0"/>
              </a:rPr>
            </a:br>
            <a:endParaRPr lang="en-US" sz="3200" dirty="0">
              <a:latin typeface="Century Schoolbook" panose="02040604050505020304" pitchFamily="18" charset="0"/>
            </a:endParaRPr>
          </a:p>
          <a:p>
            <a:r>
              <a:rPr lang="en-US" sz="3200" dirty="0">
                <a:latin typeface="Century Schoolbook" panose="02040604050505020304" pitchFamily="18" charset="0"/>
              </a:rPr>
              <a:t>Promises of repayment flexibility</a:t>
            </a:r>
          </a:p>
        </p:txBody>
      </p:sp>
      <p:sp>
        <p:nvSpPr>
          <p:cNvPr id="5" name="Text Placeholder 4">
            <a:extLst>
              <a:ext uri="{FF2B5EF4-FFF2-40B4-BE49-F238E27FC236}">
                <a16:creationId xmlns:a16="http://schemas.microsoft.com/office/drawing/2014/main" id="{7649ABBB-836B-CE39-71FF-644D04810044}"/>
              </a:ext>
            </a:extLst>
          </p:cNvPr>
          <p:cNvSpPr>
            <a:spLocks noGrp="1"/>
          </p:cNvSpPr>
          <p:nvPr>
            <p:ph type="body" sz="quarter" idx="3"/>
          </p:nvPr>
        </p:nvSpPr>
        <p:spPr>
          <a:xfrm>
            <a:off x="6172200" y="797243"/>
            <a:ext cx="5183188" cy="823912"/>
          </a:xfrm>
        </p:spPr>
        <p:txBody>
          <a:bodyPr>
            <a:normAutofit fontScale="92500"/>
          </a:bodyPr>
          <a:lstStyle/>
          <a:p>
            <a:pPr algn="ctr"/>
            <a:r>
              <a:rPr lang="en-US" sz="4400" dirty="0">
                <a:latin typeface="Century" panose="02040604050505020304" pitchFamily="18" charset="0"/>
              </a:rPr>
              <a:t>Drawbacks</a:t>
            </a:r>
          </a:p>
        </p:txBody>
      </p:sp>
      <p:sp>
        <p:nvSpPr>
          <p:cNvPr id="6" name="Content Placeholder 5">
            <a:extLst>
              <a:ext uri="{FF2B5EF4-FFF2-40B4-BE49-F238E27FC236}">
                <a16:creationId xmlns:a16="http://schemas.microsoft.com/office/drawing/2014/main" id="{B1FAF868-DB67-78F4-1EC4-FA560E1010BA}"/>
              </a:ext>
            </a:extLst>
          </p:cNvPr>
          <p:cNvSpPr>
            <a:spLocks noGrp="1"/>
          </p:cNvSpPr>
          <p:nvPr>
            <p:ph sz="quarter" idx="4"/>
          </p:nvPr>
        </p:nvSpPr>
        <p:spPr>
          <a:xfrm>
            <a:off x="6194427" y="1849755"/>
            <a:ext cx="5183188" cy="3684588"/>
          </a:xfrm>
        </p:spPr>
        <p:txBody>
          <a:bodyPr>
            <a:normAutofit fontScale="92500" lnSpcReduction="20000"/>
          </a:bodyPr>
          <a:lstStyle/>
          <a:p>
            <a:r>
              <a:rPr lang="en-US" sz="3200" dirty="0">
                <a:latin typeface="Century Schoolbook" panose="02040604050505020304" pitchFamily="18" charset="0"/>
              </a:rPr>
              <a:t>Extraordinarily high costs</a:t>
            </a:r>
            <a:br>
              <a:rPr lang="en-US" sz="3200" dirty="0">
                <a:latin typeface="Century Schoolbook" panose="02040604050505020304" pitchFamily="18" charset="0"/>
              </a:rPr>
            </a:br>
            <a:endParaRPr lang="en-US" sz="3200" dirty="0">
              <a:latin typeface="Century Schoolbook" panose="02040604050505020304" pitchFamily="18" charset="0"/>
            </a:endParaRPr>
          </a:p>
          <a:p>
            <a:r>
              <a:rPr lang="en-US" sz="3200" dirty="0">
                <a:latin typeface="Century Schoolbook" panose="02040604050505020304" pitchFamily="18" charset="0"/>
              </a:rPr>
              <a:t>Daily payments, difficulty adjusting.</a:t>
            </a:r>
            <a:br>
              <a:rPr lang="en-US" sz="3200" dirty="0">
                <a:latin typeface="Century Schoolbook" panose="02040604050505020304" pitchFamily="18" charset="0"/>
              </a:rPr>
            </a:br>
            <a:endParaRPr lang="en-US" sz="3200" dirty="0">
              <a:latin typeface="Century Schoolbook" panose="02040604050505020304" pitchFamily="18" charset="0"/>
            </a:endParaRPr>
          </a:p>
          <a:p>
            <a:r>
              <a:rPr lang="en-US" sz="3200" dirty="0">
                <a:latin typeface="Century Schoolbook" panose="02040604050505020304" pitchFamily="18" charset="0"/>
              </a:rPr>
              <a:t>Very aggressive enforcement/remedial rights</a:t>
            </a:r>
            <a:br>
              <a:rPr lang="en-US" sz="3200" dirty="0">
                <a:latin typeface="Century Schoolbook" panose="02040604050505020304" pitchFamily="18" charset="0"/>
              </a:rPr>
            </a:br>
            <a:endParaRPr lang="en-US" sz="3200" dirty="0">
              <a:latin typeface="Century Schoolbook" panose="02040604050505020304" pitchFamily="18" charset="0"/>
            </a:endParaRPr>
          </a:p>
          <a:p>
            <a:r>
              <a:rPr lang="en-US" sz="3200" dirty="0">
                <a:latin typeface="Century Schoolbook" panose="02040604050505020304" pitchFamily="18" charset="0"/>
              </a:rPr>
              <a:t>Snowballing risk</a:t>
            </a:r>
          </a:p>
        </p:txBody>
      </p:sp>
    </p:spTree>
    <p:extLst>
      <p:ext uri="{BB962C8B-B14F-4D97-AF65-F5344CB8AC3E}">
        <p14:creationId xmlns:p14="http://schemas.microsoft.com/office/powerpoint/2010/main" val="18385621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6">
                                            <p:txEl>
                                              <p:pRg st="1" end="1"/>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6">
                                            <p:txEl>
                                              <p:pRg st="2" end="2"/>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6">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B11995-9BCF-41A7-9A77-3B4DD55EC453}"/>
              </a:ext>
            </a:extLst>
          </p:cNvPr>
          <p:cNvSpPr>
            <a:spLocks noGrp="1"/>
          </p:cNvSpPr>
          <p:nvPr>
            <p:ph type="title"/>
          </p:nvPr>
        </p:nvSpPr>
        <p:spPr>
          <a:xfrm>
            <a:off x="796474" y="378707"/>
            <a:ext cx="10515600" cy="1325563"/>
          </a:xfrm>
        </p:spPr>
        <p:txBody>
          <a:bodyPr/>
          <a:lstStyle/>
          <a:p>
            <a:pPr algn="ctr"/>
            <a:r>
              <a:rPr lang="en-US" u="sng" dirty="0">
                <a:latin typeface="Century Schoolbook" panose="02040604050505020304" pitchFamily="18" charset="0"/>
              </a:rPr>
              <a:t>Select Bankruptcy and Non-Bankruptcy Issues </a:t>
            </a:r>
            <a:r>
              <a:rPr lang="en-US" dirty="0">
                <a:latin typeface="Century Schoolbook" panose="02040604050505020304" pitchFamily="18" charset="0"/>
              </a:rPr>
              <a:t>	</a:t>
            </a:r>
          </a:p>
        </p:txBody>
      </p:sp>
      <p:sp>
        <p:nvSpPr>
          <p:cNvPr id="3" name="Content Placeholder 2">
            <a:extLst>
              <a:ext uri="{FF2B5EF4-FFF2-40B4-BE49-F238E27FC236}">
                <a16:creationId xmlns:a16="http://schemas.microsoft.com/office/drawing/2014/main" id="{7C4C76C6-9E87-464E-AD24-8ECF7E41DA45}"/>
              </a:ext>
            </a:extLst>
          </p:cNvPr>
          <p:cNvSpPr>
            <a:spLocks noGrp="1"/>
          </p:cNvSpPr>
          <p:nvPr>
            <p:ph idx="1"/>
          </p:nvPr>
        </p:nvSpPr>
        <p:spPr>
          <a:xfrm>
            <a:off x="1037662" y="1623848"/>
            <a:ext cx="9584804" cy="5234152"/>
          </a:xfrm>
        </p:spPr>
        <p:txBody>
          <a:bodyPr>
            <a:normAutofit/>
          </a:bodyPr>
          <a:lstStyle/>
          <a:p>
            <a:br>
              <a:rPr lang="en-US" dirty="0">
                <a:latin typeface="Century Schoolbook" panose="02040604050505020304" pitchFamily="18" charset="0"/>
              </a:rPr>
            </a:br>
            <a:r>
              <a:rPr lang="en-US" dirty="0">
                <a:latin typeface="Century Schoolbook" panose="02040604050505020304" pitchFamily="18" charset="0"/>
              </a:rPr>
              <a:t>Can the debtor/guarantor defend based on usury?</a:t>
            </a:r>
          </a:p>
          <a:p>
            <a:r>
              <a:rPr lang="en-US" sz="2800" dirty="0">
                <a:latin typeface="Century Schoolbook" panose="02040604050505020304" pitchFamily="18" charset="0"/>
              </a:rPr>
              <a:t>Are the assigned receivables property of the estate/their proceeds cash collateral?</a:t>
            </a:r>
          </a:p>
          <a:p>
            <a:r>
              <a:rPr lang="en-US" sz="2800" dirty="0">
                <a:latin typeface="Century Schoolbook" panose="02040604050505020304" pitchFamily="18" charset="0"/>
              </a:rPr>
              <a:t>Are post-bankruptcy drafts by MCA permitted?</a:t>
            </a:r>
          </a:p>
          <a:p>
            <a:r>
              <a:rPr lang="en-US" sz="2800" dirty="0">
                <a:latin typeface="Century Schoolbook" panose="02040604050505020304" pitchFamily="18" charset="0"/>
              </a:rPr>
              <a:t>Are pre-bankruptcy drafts by MCA preferential? </a:t>
            </a:r>
          </a:p>
          <a:p>
            <a:r>
              <a:rPr lang="en-US" sz="2800" dirty="0">
                <a:latin typeface="Century Schoolbook" panose="02040604050505020304" pitchFamily="18" charset="0"/>
              </a:rPr>
              <a:t>Are MCA transactions fraudulent transfers?</a:t>
            </a:r>
          </a:p>
          <a:p>
            <a:pPr algn="ctr"/>
            <a:endParaRPr lang="en-US" sz="2800" dirty="0"/>
          </a:p>
        </p:txBody>
      </p:sp>
      <p:sp>
        <p:nvSpPr>
          <p:cNvPr id="4" name="Title 1">
            <a:extLst>
              <a:ext uri="{FF2B5EF4-FFF2-40B4-BE49-F238E27FC236}">
                <a16:creationId xmlns:a16="http://schemas.microsoft.com/office/drawing/2014/main" id="{EF66291A-C4D6-3794-D916-65CA0E1F4A1F}"/>
              </a:ext>
            </a:extLst>
          </p:cNvPr>
          <p:cNvSpPr txBox="1">
            <a:spLocks/>
          </p:cNvSpPr>
          <p:nvPr/>
        </p:nvSpPr>
        <p:spPr>
          <a:xfrm>
            <a:off x="3627486" y="5459502"/>
            <a:ext cx="10515600" cy="1019791"/>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3600" b="1" dirty="0">
                <a:latin typeface="Century Schoolbook" panose="02040604050505020304" pitchFamily="18" charset="0"/>
              </a:rPr>
              <a:t>Is this a loan in disguise?  	</a:t>
            </a:r>
          </a:p>
        </p:txBody>
      </p:sp>
    </p:spTree>
    <p:extLst>
      <p:ext uri="{BB962C8B-B14F-4D97-AF65-F5344CB8AC3E}">
        <p14:creationId xmlns:p14="http://schemas.microsoft.com/office/powerpoint/2010/main" val="30981496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E5BFA5-7B05-05B0-41A2-AB7F25C8A808}"/>
              </a:ext>
            </a:extLst>
          </p:cNvPr>
          <p:cNvSpPr>
            <a:spLocks noGrp="1"/>
          </p:cNvSpPr>
          <p:nvPr>
            <p:ph type="title"/>
          </p:nvPr>
        </p:nvSpPr>
        <p:spPr>
          <a:xfrm>
            <a:off x="633465" y="614374"/>
            <a:ext cx="10515600" cy="1746054"/>
          </a:xfrm>
        </p:spPr>
        <p:txBody>
          <a:bodyPr>
            <a:normAutofit/>
          </a:bodyPr>
          <a:lstStyle/>
          <a:p>
            <a:pPr algn="ctr"/>
            <a:r>
              <a:rPr lang="en-US" sz="3600" b="1" dirty="0">
                <a:latin typeface="Century Schoolbook" panose="02040604050505020304" pitchFamily="18" charset="0"/>
              </a:rPr>
              <a:t>What rights are transferred?</a:t>
            </a:r>
            <a:br>
              <a:rPr lang="en-US" sz="3600" b="1" dirty="0">
                <a:latin typeface="Century Schoolbook" panose="02040604050505020304" pitchFamily="18" charset="0"/>
              </a:rPr>
            </a:br>
            <a:r>
              <a:rPr lang="en-US" sz="3600" b="1" dirty="0">
                <a:latin typeface="Century Schoolbook" panose="02040604050505020304" pitchFamily="18" charset="0"/>
              </a:rPr>
              <a:t>When does this transaction occur?</a:t>
            </a:r>
          </a:p>
        </p:txBody>
      </p:sp>
      <p:sp>
        <p:nvSpPr>
          <p:cNvPr id="6" name="TextBox 5">
            <a:extLst>
              <a:ext uri="{FF2B5EF4-FFF2-40B4-BE49-F238E27FC236}">
                <a16:creationId xmlns:a16="http://schemas.microsoft.com/office/drawing/2014/main" id="{4535883D-817F-8BB8-B705-E77CAAC98B44}"/>
              </a:ext>
            </a:extLst>
          </p:cNvPr>
          <p:cNvSpPr txBox="1"/>
          <p:nvPr/>
        </p:nvSpPr>
        <p:spPr>
          <a:xfrm>
            <a:off x="633465" y="2486813"/>
            <a:ext cx="10276840" cy="2308324"/>
          </a:xfrm>
          <a:prstGeom prst="rect">
            <a:avLst/>
          </a:prstGeom>
          <a:noFill/>
        </p:spPr>
        <p:txBody>
          <a:bodyPr wrap="square">
            <a:spAutoFit/>
          </a:bodyPr>
          <a:lstStyle/>
          <a:p>
            <a:pPr algn="ctr"/>
            <a:r>
              <a:rPr lang="en-US" sz="3600" dirty="0">
                <a:solidFill>
                  <a:srgbClr val="000000"/>
                </a:solidFill>
                <a:effectLst/>
                <a:latin typeface="Century Schoolbook" panose="02040604050505020304" pitchFamily="18" charset="0"/>
                <a:ea typeface="Times New Roman" panose="02020603050405020304" pitchFamily="18" charset="0"/>
              </a:rPr>
              <a:t>[Merchant] is </a:t>
            </a:r>
            <a:r>
              <a:rPr lang="en-US" sz="3600" dirty="0">
                <a:solidFill>
                  <a:srgbClr val="FF0000"/>
                </a:solidFill>
                <a:effectLst/>
                <a:latin typeface="Century Schoolbook" panose="02040604050505020304" pitchFamily="18" charset="0"/>
                <a:ea typeface="Times New Roman" panose="02020603050405020304" pitchFamily="18" charset="0"/>
              </a:rPr>
              <a:t>selling</a:t>
            </a:r>
            <a:r>
              <a:rPr lang="en-US" sz="3600" dirty="0">
                <a:solidFill>
                  <a:srgbClr val="000000"/>
                </a:solidFill>
                <a:effectLst/>
                <a:latin typeface="Century Schoolbook" panose="02040604050505020304" pitchFamily="18" charset="0"/>
                <a:ea typeface="Times New Roman" panose="02020603050405020304" pitchFamily="18" charset="0"/>
              </a:rPr>
              <a:t> a </a:t>
            </a:r>
            <a:r>
              <a:rPr lang="en-US" sz="3600" dirty="0">
                <a:solidFill>
                  <a:srgbClr val="FF0000"/>
                </a:solidFill>
                <a:effectLst/>
                <a:latin typeface="Century Schoolbook" panose="02040604050505020304" pitchFamily="18" charset="0"/>
                <a:ea typeface="Times New Roman" panose="02020603050405020304" pitchFamily="18" charset="0"/>
              </a:rPr>
              <a:t>portion</a:t>
            </a:r>
            <a:r>
              <a:rPr lang="en-US" sz="3600" dirty="0">
                <a:solidFill>
                  <a:srgbClr val="000000"/>
                </a:solidFill>
                <a:effectLst/>
                <a:latin typeface="Century Schoolbook" panose="02040604050505020304" pitchFamily="18" charset="0"/>
                <a:ea typeface="Times New Roman" panose="02020603050405020304" pitchFamily="18" charset="0"/>
              </a:rPr>
              <a:t> of a </a:t>
            </a:r>
            <a:r>
              <a:rPr lang="en-US" sz="3600" dirty="0">
                <a:solidFill>
                  <a:srgbClr val="FF0000"/>
                </a:solidFill>
                <a:effectLst/>
                <a:latin typeface="Century Schoolbook" panose="02040604050505020304" pitchFamily="18" charset="0"/>
                <a:ea typeface="Times New Roman" panose="02020603050405020304" pitchFamily="18" charset="0"/>
              </a:rPr>
              <a:t>future</a:t>
            </a:r>
            <a:r>
              <a:rPr lang="en-US" sz="3600" dirty="0">
                <a:solidFill>
                  <a:srgbClr val="000000"/>
                </a:solidFill>
                <a:effectLst/>
                <a:latin typeface="Century Schoolbook" panose="02040604050505020304" pitchFamily="18" charset="0"/>
                <a:ea typeface="Times New Roman" panose="02020603050405020304" pitchFamily="18" charset="0"/>
              </a:rPr>
              <a:t> revenue stream to [Finance Company] at a discount, not borrowing money from [Finance Company]. </a:t>
            </a:r>
            <a:endParaRPr lang="en-US" sz="3600" dirty="0">
              <a:latin typeface="Century Schoolbook" panose="02040604050505020304" pitchFamily="18" charset="0"/>
            </a:endParaRPr>
          </a:p>
        </p:txBody>
      </p:sp>
    </p:spTree>
    <p:extLst>
      <p:ext uri="{BB962C8B-B14F-4D97-AF65-F5344CB8AC3E}">
        <p14:creationId xmlns:p14="http://schemas.microsoft.com/office/powerpoint/2010/main" val="19463851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088DE0-707A-437E-AF67-32D760840532}"/>
              </a:ext>
            </a:extLst>
          </p:cNvPr>
          <p:cNvSpPr>
            <a:spLocks noGrp="1"/>
          </p:cNvSpPr>
          <p:nvPr>
            <p:ph type="title"/>
          </p:nvPr>
        </p:nvSpPr>
        <p:spPr/>
        <p:txBody>
          <a:bodyPr/>
          <a:lstStyle/>
          <a:p>
            <a:r>
              <a:rPr lang="en-US">
                <a:latin typeface="Century Schoolbook" panose="02040604050505020304" pitchFamily="18" charset="0"/>
              </a:rPr>
              <a:t>Recharacterization: Sales v. Loans</a:t>
            </a:r>
          </a:p>
        </p:txBody>
      </p:sp>
      <p:sp>
        <p:nvSpPr>
          <p:cNvPr id="8" name="TextBox 7">
            <a:extLst>
              <a:ext uri="{FF2B5EF4-FFF2-40B4-BE49-F238E27FC236}">
                <a16:creationId xmlns:a16="http://schemas.microsoft.com/office/drawing/2014/main" id="{475995DA-9301-463C-A184-1E2810B20DBE}"/>
              </a:ext>
            </a:extLst>
          </p:cNvPr>
          <p:cNvSpPr txBox="1"/>
          <p:nvPr/>
        </p:nvSpPr>
        <p:spPr>
          <a:xfrm>
            <a:off x="914400" y="3370478"/>
            <a:ext cx="1766807" cy="830997"/>
          </a:xfrm>
          <a:prstGeom prst="rect">
            <a:avLst/>
          </a:prstGeom>
          <a:noFill/>
        </p:spPr>
        <p:txBody>
          <a:bodyPr wrap="square" rtlCol="0">
            <a:spAutoFit/>
          </a:bodyPr>
          <a:lstStyle/>
          <a:p>
            <a:pPr algn="ctr"/>
            <a:r>
              <a:rPr lang="en-US" sz="2400">
                <a:latin typeface="Century Schoolbook" panose="02040604050505020304" pitchFamily="18" charset="0"/>
              </a:rPr>
              <a:t>Secured Lender</a:t>
            </a:r>
            <a:r>
              <a:rPr lang="en-US">
                <a:latin typeface="Century Schoolbook" panose="02040604050505020304" pitchFamily="18" charset="0"/>
              </a:rPr>
              <a:t> </a:t>
            </a:r>
          </a:p>
        </p:txBody>
      </p:sp>
      <p:sp>
        <p:nvSpPr>
          <p:cNvPr id="9" name="TextBox 8">
            <a:extLst>
              <a:ext uri="{FF2B5EF4-FFF2-40B4-BE49-F238E27FC236}">
                <a16:creationId xmlns:a16="http://schemas.microsoft.com/office/drawing/2014/main" id="{69045C3A-B2B1-4C3E-9CE5-851D336FF331}"/>
              </a:ext>
            </a:extLst>
          </p:cNvPr>
          <p:cNvSpPr txBox="1"/>
          <p:nvPr/>
        </p:nvSpPr>
        <p:spPr>
          <a:xfrm>
            <a:off x="939601" y="5880631"/>
            <a:ext cx="1766807" cy="461665"/>
          </a:xfrm>
          <a:prstGeom prst="rect">
            <a:avLst/>
          </a:prstGeom>
          <a:noFill/>
        </p:spPr>
        <p:txBody>
          <a:bodyPr wrap="square" rtlCol="0">
            <a:spAutoFit/>
          </a:bodyPr>
          <a:lstStyle/>
          <a:p>
            <a:pPr algn="ctr"/>
            <a:r>
              <a:rPr lang="en-US" sz="2400">
                <a:latin typeface="Century Schoolbook" panose="02040604050505020304" pitchFamily="18" charset="0"/>
              </a:rPr>
              <a:t>Buyer</a:t>
            </a:r>
            <a:r>
              <a:rPr lang="en-US">
                <a:latin typeface="Century Schoolbook" panose="02040604050505020304" pitchFamily="18" charset="0"/>
              </a:rPr>
              <a:t> </a:t>
            </a:r>
          </a:p>
        </p:txBody>
      </p:sp>
      <p:sp>
        <p:nvSpPr>
          <p:cNvPr id="10" name="Arrow: Left 9">
            <a:extLst>
              <a:ext uri="{FF2B5EF4-FFF2-40B4-BE49-F238E27FC236}">
                <a16:creationId xmlns:a16="http://schemas.microsoft.com/office/drawing/2014/main" id="{1B7C2B72-11B8-4EB6-89C7-EEA815E1C037}"/>
              </a:ext>
            </a:extLst>
          </p:cNvPr>
          <p:cNvSpPr/>
          <p:nvPr/>
        </p:nvSpPr>
        <p:spPr>
          <a:xfrm>
            <a:off x="2706408" y="1380354"/>
            <a:ext cx="6391673" cy="2368684"/>
          </a:xfrm>
          <a:prstGeom prst="leftArrow">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en-US" sz="2000" b="1" dirty="0">
                <a:latin typeface="Century Schoolbook" panose="02040604050505020304" pitchFamily="18" charset="0"/>
              </a:rPr>
              <a:t>Loan</a:t>
            </a:r>
            <a:r>
              <a:rPr lang="en-US" sz="2000" dirty="0">
                <a:latin typeface="Century Schoolbook" panose="02040604050505020304" pitchFamily="18" charset="0"/>
              </a:rPr>
              <a:t>: Lender is entitled to a fixed repayment</a:t>
            </a:r>
          </a:p>
          <a:p>
            <a:pPr algn="ctr"/>
            <a:r>
              <a:rPr lang="en-US" sz="2000" b="1" dirty="0">
                <a:latin typeface="Century Schoolbook" panose="02040604050505020304" pitchFamily="18" charset="0"/>
              </a:rPr>
              <a:t>Regardless of how the assets perform</a:t>
            </a:r>
          </a:p>
        </p:txBody>
      </p:sp>
      <p:sp>
        <p:nvSpPr>
          <p:cNvPr id="11" name="Arrow: Left 10">
            <a:extLst>
              <a:ext uri="{FF2B5EF4-FFF2-40B4-BE49-F238E27FC236}">
                <a16:creationId xmlns:a16="http://schemas.microsoft.com/office/drawing/2014/main" id="{A9E793D6-04CD-4884-A011-3AB790667F7E}"/>
              </a:ext>
            </a:extLst>
          </p:cNvPr>
          <p:cNvSpPr/>
          <p:nvPr/>
        </p:nvSpPr>
        <p:spPr>
          <a:xfrm>
            <a:off x="2706408" y="4416165"/>
            <a:ext cx="6366472" cy="2368684"/>
          </a:xfrm>
          <a:prstGeom prst="leftArrow">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en-US" sz="2400" b="1" dirty="0">
                <a:latin typeface="Century Schoolbook" panose="02040604050505020304" pitchFamily="18" charset="0"/>
              </a:rPr>
              <a:t>Sale</a:t>
            </a:r>
            <a:r>
              <a:rPr lang="en-US" sz="2400" dirty="0">
                <a:latin typeface="Century Schoolbook" panose="02040604050505020304" pitchFamily="18" charset="0"/>
              </a:rPr>
              <a:t>: Receives more/less depending on how the assets perform. </a:t>
            </a:r>
            <a:endParaRPr lang="en-US" sz="2400" b="1" dirty="0">
              <a:latin typeface="Century Schoolbook" panose="02040604050505020304" pitchFamily="18" charset="0"/>
            </a:endParaRPr>
          </a:p>
        </p:txBody>
      </p:sp>
      <p:sp>
        <p:nvSpPr>
          <p:cNvPr id="12" name="Rectangle 11">
            <a:extLst>
              <a:ext uri="{FF2B5EF4-FFF2-40B4-BE49-F238E27FC236}">
                <a16:creationId xmlns:a16="http://schemas.microsoft.com/office/drawing/2014/main" id="{EFC954A1-29F8-4E0F-93C7-6F9A8A15B14C}"/>
              </a:ext>
            </a:extLst>
          </p:cNvPr>
          <p:cNvSpPr/>
          <p:nvPr/>
        </p:nvSpPr>
        <p:spPr>
          <a:xfrm>
            <a:off x="4403888" y="3515688"/>
            <a:ext cx="3384224" cy="113382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a:latin typeface="Century Schoolbook" panose="02040604050505020304" pitchFamily="18" charset="0"/>
              </a:rPr>
              <a:t>Accounts Receivable</a:t>
            </a:r>
          </a:p>
        </p:txBody>
      </p:sp>
      <p:pic>
        <p:nvPicPr>
          <p:cNvPr id="15" name="Graphic 14" descr="Court with solid fill">
            <a:extLst>
              <a:ext uri="{FF2B5EF4-FFF2-40B4-BE49-F238E27FC236}">
                <a16:creationId xmlns:a16="http://schemas.microsoft.com/office/drawing/2014/main" id="{BC341D37-7937-4531-AC98-0B51DD33DE54}"/>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136434" y="2251896"/>
            <a:ext cx="1253365" cy="1253365"/>
          </a:xfrm>
          <a:prstGeom prst="rect">
            <a:avLst/>
          </a:prstGeom>
        </p:spPr>
      </p:pic>
      <p:pic>
        <p:nvPicPr>
          <p:cNvPr id="17" name="Graphic 16" descr="Bank outline">
            <a:extLst>
              <a:ext uri="{FF2B5EF4-FFF2-40B4-BE49-F238E27FC236}">
                <a16:creationId xmlns:a16="http://schemas.microsoft.com/office/drawing/2014/main" id="{E6D91BA4-99BB-432B-81C8-2FEA4654D55E}"/>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1261872" y="4693374"/>
            <a:ext cx="1234806" cy="1234806"/>
          </a:xfrm>
          <a:prstGeom prst="rect">
            <a:avLst/>
          </a:prstGeom>
        </p:spPr>
      </p:pic>
      <p:pic>
        <p:nvPicPr>
          <p:cNvPr id="19" name="Graphic 18" descr="Aspiration outline">
            <a:extLst>
              <a:ext uri="{FF2B5EF4-FFF2-40B4-BE49-F238E27FC236}">
                <a16:creationId xmlns:a16="http://schemas.microsoft.com/office/drawing/2014/main" id="{8D6A1ECD-BF5B-4251-8DBF-D06D9D94E0FB}"/>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8894618" y="2573897"/>
            <a:ext cx="2483578" cy="2483578"/>
          </a:xfrm>
          <a:prstGeom prst="rect">
            <a:avLst/>
          </a:prstGeom>
        </p:spPr>
      </p:pic>
      <p:sp>
        <p:nvSpPr>
          <p:cNvPr id="22" name="TextBox 21">
            <a:extLst>
              <a:ext uri="{FF2B5EF4-FFF2-40B4-BE49-F238E27FC236}">
                <a16:creationId xmlns:a16="http://schemas.microsoft.com/office/drawing/2014/main" id="{33114339-55DF-4E94-8B82-4CB07A208F9E}"/>
              </a:ext>
            </a:extLst>
          </p:cNvPr>
          <p:cNvSpPr txBox="1"/>
          <p:nvPr/>
        </p:nvSpPr>
        <p:spPr>
          <a:xfrm>
            <a:off x="9430549" y="4878306"/>
            <a:ext cx="1766807" cy="830997"/>
          </a:xfrm>
          <a:prstGeom prst="rect">
            <a:avLst/>
          </a:prstGeom>
          <a:noFill/>
        </p:spPr>
        <p:txBody>
          <a:bodyPr wrap="square" rtlCol="0">
            <a:spAutoFit/>
          </a:bodyPr>
          <a:lstStyle/>
          <a:p>
            <a:pPr algn="ctr"/>
            <a:r>
              <a:rPr lang="en-US" sz="2400">
                <a:latin typeface="Century Schoolbook" panose="02040604050505020304" pitchFamily="18" charset="0"/>
              </a:rPr>
              <a:t>Seller/</a:t>
            </a:r>
            <a:br>
              <a:rPr lang="en-US" sz="2400">
                <a:latin typeface="Century Schoolbook" panose="02040604050505020304" pitchFamily="18" charset="0"/>
              </a:rPr>
            </a:br>
            <a:r>
              <a:rPr lang="en-US" sz="2400">
                <a:latin typeface="Century Schoolbook" panose="02040604050505020304" pitchFamily="18" charset="0"/>
              </a:rPr>
              <a:t>Debtor</a:t>
            </a:r>
            <a:endParaRPr lang="en-US">
              <a:latin typeface="Century Schoolbook" panose="02040604050505020304" pitchFamily="18" charset="0"/>
            </a:endParaRPr>
          </a:p>
        </p:txBody>
      </p:sp>
    </p:spTree>
    <p:extLst>
      <p:ext uri="{BB962C8B-B14F-4D97-AF65-F5344CB8AC3E}">
        <p14:creationId xmlns:p14="http://schemas.microsoft.com/office/powerpoint/2010/main" val="8761797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11" grpId="0" animBg="1"/>
    </p:bldLst>
  </p:timing>
</p:sld>
</file>

<file path=ppt/theme/theme1.xml><?xml version="1.0" encoding="utf-8"?>
<a:theme xmlns:a="http://schemas.openxmlformats.org/drawingml/2006/main" name="Office Theme">
  <a:themeElements>
    <a:clrScheme name="Blue Green">
      <a:dk1>
        <a:sysClr val="windowText" lastClr="000000"/>
      </a:dk1>
      <a:lt1>
        <a:sysClr val="window" lastClr="FFFFFF"/>
      </a:lt1>
      <a:dk2>
        <a:srgbClr val="373545"/>
      </a:dk2>
      <a:lt2>
        <a:srgbClr val="CEDBE6"/>
      </a:lt2>
      <a:accent1>
        <a:srgbClr val="3494BA"/>
      </a:accent1>
      <a:accent2>
        <a:srgbClr val="58B6C0"/>
      </a:accent2>
      <a:accent3>
        <a:srgbClr val="75BDA7"/>
      </a:accent3>
      <a:accent4>
        <a:srgbClr val="7A8C8E"/>
      </a:accent4>
      <a:accent5>
        <a:srgbClr val="84ACB6"/>
      </a:accent5>
      <a:accent6>
        <a:srgbClr val="2683C6"/>
      </a:accent6>
      <a:hlink>
        <a:srgbClr val="6B9F25"/>
      </a:hlink>
      <a:folHlink>
        <a:srgbClr val="9F6715"/>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
  <TotalTime>9782</TotalTime>
  <Words>938</Words>
  <Application>Microsoft Office PowerPoint</Application>
  <PresentationFormat>Widescreen</PresentationFormat>
  <Paragraphs>160</Paragraphs>
  <Slides>21</Slides>
  <Notes>8</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21</vt:i4>
      </vt:variant>
    </vt:vector>
  </HeadingPairs>
  <TitlesOfParts>
    <vt:vector size="28" baseType="lpstr">
      <vt:lpstr>Aptos</vt:lpstr>
      <vt:lpstr>Aptos Display</vt:lpstr>
      <vt:lpstr>Arial</vt:lpstr>
      <vt:lpstr>Century</vt:lpstr>
      <vt:lpstr>Century Schoolbook</vt:lpstr>
      <vt:lpstr>Times New Roman</vt:lpstr>
      <vt:lpstr>Office Theme</vt:lpstr>
      <vt:lpstr>Merchant Cash Advances Loans? Sales? Why Does It Matter? </vt:lpstr>
      <vt:lpstr>Introducing  the Merchant Cash Advance (MCA)</vt:lpstr>
      <vt:lpstr>Agenda</vt:lpstr>
      <vt:lpstr>PowerPoint Presentation</vt:lpstr>
      <vt:lpstr>MCA hallmark: reconciliation provision</vt:lpstr>
      <vt:lpstr>PowerPoint Presentation</vt:lpstr>
      <vt:lpstr>Select Bankruptcy and Non-Bankruptcy Issues  </vt:lpstr>
      <vt:lpstr>What rights are transferred? When does this transaction occur?</vt:lpstr>
      <vt:lpstr>Recharacterization: Sales v. Loans</vt:lpstr>
      <vt:lpstr>Factors Commonly  Evaluated in MCA Cases</vt:lpstr>
      <vt:lpstr>PowerPoint Presentation</vt:lpstr>
      <vt:lpstr>Updates: Case Law</vt:lpstr>
      <vt:lpstr>How would you evaluate this contract language?</vt:lpstr>
      <vt:lpstr>How would you evaluate this contract language?</vt:lpstr>
      <vt:lpstr>How would you evaluate this contract language?</vt:lpstr>
      <vt:lpstr>Consider: The Relationship Between the Specified Percentage and Reconciliation.</vt:lpstr>
      <vt:lpstr>How would you evaluate this contract language?</vt:lpstr>
      <vt:lpstr>How would you evaluate this fact?</vt:lpstr>
      <vt:lpstr>Updates – </vt:lpstr>
      <vt:lpstr>Looking forward</vt:lpstr>
      <vt:lpstr>Discussion &amp; Q&amp;A</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Bruce, Kara</dc:creator>
  <cp:lastModifiedBy>Bruce, Kara</cp:lastModifiedBy>
  <cp:revision>33</cp:revision>
  <dcterms:created xsi:type="dcterms:W3CDTF">2025-02-09T13:21:56Z</dcterms:created>
  <dcterms:modified xsi:type="dcterms:W3CDTF">2026-02-10T17:52:04Z</dcterms:modified>
</cp:coreProperties>
</file>