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7" r:id="rId4"/>
    <p:sldMasterId id="2147483758" r:id="rId5"/>
    <p:sldMasterId id="2147483759" r:id="rId6"/>
    <p:sldMasterId id="2147483760" r:id="rId7"/>
    <p:sldMasterId id="2147483761" r:id="rId8"/>
    <p:sldMasterId id="2147483762" r:id="rId9"/>
    <p:sldMasterId id="2147483763" r:id="rId10"/>
    <p:sldMasterId id="2147483764" r:id="rId11"/>
  </p:sldMasterIdLst>
  <p:notesMasterIdLst>
    <p:notesMasterId r:id="rId32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a057e5c85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a057e5c85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a2b6b174ec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3a2b6b174ec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Transition to Response: Media, national to local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c6ac82391a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c6ac82391a_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a2b6b174ec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a2b6b174ec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Fed and Leg visits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a2b6b174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3a2b6b174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c6ac82391a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3c6ac82391a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70470345ff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370470345ff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 - HUD certification is underway and the first programs are expected to launch in the fall of 2025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c6299e981c_0_1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3c6299e981c_0_1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370470345ff_14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370470345ff_14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City is currently working throught phases 2 and into 3 of the FEMA process.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88bc5e654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388bc5e654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70470345ff_14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70470345ff_14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a057e5c851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a057e5c851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32a501811c8_1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32a501811c8_1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c6ac82391a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3c6ac82391a_2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c6299e981c_0_1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c6299e981c_0_1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c759eb3ad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c759eb3ad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c759eb3ad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c759eb3ad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c7767ac0d2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c7767ac0d2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c7767ac0d2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c7767ac0d2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c6ac82391a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g3c6ac82391a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&amp; blank for imag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08"/>
          <p:cNvSpPr txBox="1">
            <a:spLocks noGrp="1"/>
          </p:cNvSpPr>
          <p:nvPr>
            <p:ph type="ctrTitle"/>
          </p:nvPr>
        </p:nvSpPr>
        <p:spPr>
          <a:xfrm>
            <a:off x="460775" y="237475"/>
            <a:ext cx="85206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15" name="Google Shape;415;p10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s?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09"/>
          <p:cNvSpPr txBox="1">
            <a:spLocks noGrp="1"/>
          </p:cNvSpPr>
          <p:nvPr>
            <p:ph type="title"/>
          </p:nvPr>
        </p:nvSpPr>
        <p:spPr>
          <a:xfrm>
            <a:off x="311700" y="185697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8" name="Google Shape;418;p10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10"/>
          <p:cNvSpPr/>
          <p:nvPr/>
        </p:nvSpPr>
        <p:spPr>
          <a:xfrm>
            <a:off x="7746900" y="4357050"/>
            <a:ext cx="1256400" cy="48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10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2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1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4" name="Google Shape;424;p1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25" name="Google Shape;425;p1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3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8" name="Google Shape;428;p1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29" name="Google Shape;429;p1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_4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32" name="Google Shape;432;p1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3" name="Google Shape;433;p1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1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7" name="Google Shape;437;p1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38" name="Google Shape;438;p1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39" name="Google Shape;439;p1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15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442" name="Google Shape;442;p115"/>
          <p:cNvSpPr txBox="1">
            <a:spLocks noGrp="1"/>
          </p:cNvSpPr>
          <p:nvPr>
            <p:ph type="body" idx="1"/>
          </p:nvPr>
        </p:nvSpPr>
        <p:spPr>
          <a:xfrm>
            <a:off x="498450" y="1142875"/>
            <a:ext cx="8147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683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Char char="●"/>
              <a:defRPr/>
            </a:lvl3pPr>
            <a:lvl4pPr marL="1828800" lvl="3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4pPr>
            <a:lvl5pPr marL="2286000" lvl="4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◆"/>
              <a:defRPr/>
            </a:lvl5pPr>
            <a:lvl6pPr marL="2743200" lvl="5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7pPr>
            <a:lvl8pPr marL="3657600" lvl="7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◆"/>
              <a:defRPr/>
            </a:lvl8pPr>
            <a:lvl9pPr marL="4114800" lvl="8" indent="-3175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443" name="Google Shape;443;p115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4">
  <p:cSld name="TITLE_5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46" name="Google Shape;446;p1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47" name="Google Shape;447;p1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17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17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&amp; blank for imag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ctrTitle"/>
          </p:nvPr>
        </p:nvSpPr>
        <p:spPr>
          <a:xfrm>
            <a:off x="460775" y="237475"/>
            <a:ext cx="85206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D00"/>
              </a:buClr>
              <a:buSzPts val="2800"/>
              <a:buNone/>
              <a:defRPr sz="2800" b="1">
                <a:solidFill>
                  <a:srgbClr val="AAAD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498450" y="1142875"/>
            <a:ext cx="8147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1pPr>
            <a:lvl2pPr marL="914400" lvl="1" indent="-355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683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Char char="●"/>
              <a:defRPr/>
            </a:lvl3pPr>
            <a:lvl4pPr marL="1828800" lvl="3" indent="-3175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4pPr>
            <a:lvl5pPr marL="2286000" lvl="4" indent="-3175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◆"/>
              <a:defRPr/>
            </a:lvl5pPr>
            <a:lvl6pPr marL="2743200" lvl="5" indent="-3175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6pPr>
            <a:lvl7pPr marL="3200400" lvl="6" indent="-3175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7pPr>
            <a:lvl8pPr marL="3657600" lvl="7" indent="-3175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◆"/>
              <a:defRPr/>
            </a:lvl8pPr>
            <a:lvl9pPr marL="4114800" lvl="8" indent="-3175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" name="Google Shape;95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55600" algn="ctr">
              <a:spcBef>
                <a:spcPts val="12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68300" algn="ctr"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24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5"/>
          <p:cNvSpPr/>
          <p:nvPr/>
        </p:nvSpPr>
        <p:spPr>
          <a:xfrm>
            <a:off x="7746900" y="4357050"/>
            <a:ext cx="1256400" cy="48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7"/>
          <p:cNvSpPr txBox="1">
            <a:spLocks noGrp="1"/>
          </p:cNvSpPr>
          <p:nvPr>
            <p:ph type="ctrTitle"/>
          </p:nvPr>
        </p:nvSpPr>
        <p:spPr>
          <a:xfrm>
            <a:off x="311700" y="413475"/>
            <a:ext cx="2808600" cy="17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3" name="Google Shape;103;p27"/>
          <p:cNvSpPr txBox="1">
            <a:spLocks noGrp="1"/>
          </p:cNvSpPr>
          <p:nvPr>
            <p:ph type="subTitle" idx="1"/>
          </p:nvPr>
        </p:nvSpPr>
        <p:spPr>
          <a:xfrm>
            <a:off x="311700" y="2972575"/>
            <a:ext cx="2808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4" name="Google Shape;10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27"/>
          <p:cNvSpPr txBox="1">
            <a:spLocks noGrp="1"/>
          </p:cNvSpPr>
          <p:nvPr>
            <p:ph type="ctrTitle" idx="2"/>
          </p:nvPr>
        </p:nvSpPr>
        <p:spPr>
          <a:xfrm>
            <a:off x="311700" y="1833775"/>
            <a:ext cx="2808600" cy="11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AAD00"/>
              </a:buClr>
              <a:buSzPts val="2400"/>
              <a:buNone/>
              <a:defRPr sz="2400">
                <a:solidFill>
                  <a:srgbClr val="AAAD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&amp; blank for imag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8"/>
          <p:cNvSpPr txBox="1">
            <a:spLocks noGrp="1"/>
          </p:cNvSpPr>
          <p:nvPr>
            <p:ph type="ctrTitle"/>
          </p:nvPr>
        </p:nvSpPr>
        <p:spPr>
          <a:xfrm>
            <a:off x="460775" y="237475"/>
            <a:ext cx="85206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8" name="Google Shape;10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5" name="Google Shape;115;p3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7" name="Google Shape;127;p3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8" name="Google Shape;128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4" name="Google Shape;134;p3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5" name="Google Shape;13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8" name="Google Shape;138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2" name="Google Shape;142;p3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3" name="Google Shape;143;p3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47" name="Google Shape;147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0" name="Google Shape;150;p3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&amp; blank for imag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1"/>
          <p:cNvSpPr txBox="1">
            <a:spLocks noGrp="1"/>
          </p:cNvSpPr>
          <p:nvPr>
            <p:ph type="ctrTitle"/>
          </p:nvPr>
        </p:nvSpPr>
        <p:spPr>
          <a:xfrm>
            <a:off x="460775" y="237475"/>
            <a:ext cx="85206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6" name="Google Shape;156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ted Slide 1_1_1_G">
  <p:cSld name="TITLE_AND_BODY_2_1_1_1_1_1_1_1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2"/>
          <p:cNvSpPr>
            <a:spLocks noGrp="1"/>
          </p:cNvSpPr>
          <p:nvPr>
            <p:ph type="pic" idx="2"/>
          </p:nvPr>
        </p:nvSpPr>
        <p:spPr>
          <a:xfrm>
            <a:off x="4233672" y="228600"/>
            <a:ext cx="4690800" cy="4690800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42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35571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2"/>
          <p:cNvSpPr txBox="1">
            <a:spLocks noGrp="1"/>
          </p:cNvSpPr>
          <p:nvPr>
            <p:ph type="body" idx="1"/>
          </p:nvPr>
        </p:nvSpPr>
        <p:spPr>
          <a:xfrm>
            <a:off x="228600" y="1600200"/>
            <a:ext cx="3557100" cy="33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&amp; body text">
  <p:cSld name="TITLE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3"/>
          <p:cNvSpPr txBox="1">
            <a:spLocks noGrp="1"/>
          </p:cNvSpPr>
          <p:nvPr>
            <p:ph type="ctrTitle"/>
          </p:nvPr>
        </p:nvSpPr>
        <p:spPr>
          <a:xfrm>
            <a:off x="460775" y="237475"/>
            <a:ext cx="85206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3" name="Google Shape;163;p43"/>
          <p:cNvSpPr txBox="1">
            <a:spLocks noGrp="1"/>
          </p:cNvSpPr>
          <p:nvPr>
            <p:ph type="subTitle" idx="1"/>
          </p:nvPr>
        </p:nvSpPr>
        <p:spPr>
          <a:xfrm>
            <a:off x="468350" y="1301675"/>
            <a:ext cx="8520600" cy="31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4" name="Google Shape;164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&amp; body text 1">
  <p:cSld name="TITLE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4"/>
          <p:cNvSpPr txBox="1">
            <a:spLocks noGrp="1"/>
          </p:cNvSpPr>
          <p:nvPr>
            <p:ph type="ctrTitle"/>
          </p:nvPr>
        </p:nvSpPr>
        <p:spPr>
          <a:xfrm>
            <a:off x="460775" y="237475"/>
            <a:ext cx="85206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7" name="Google Shape;167;p44"/>
          <p:cNvSpPr txBox="1">
            <a:spLocks noGrp="1"/>
          </p:cNvSpPr>
          <p:nvPr>
            <p:ph type="subTitle" idx="1"/>
          </p:nvPr>
        </p:nvSpPr>
        <p:spPr>
          <a:xfrm>
            <a:off x="468350" y="1301675"/>
            <a:ext cx="8520600" cy="31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8" name="Google Shape;168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&amp; body text 2">
  <p:cSld name="TITLE_1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5"/>
          <p:cNvSpPr txBox="1">
            <a:spLocks noGrp="1"/>
          </p:cNvSpPr>
          <p:nvPr>
            <p:ph type="ctrTitle"/>
          </p:nvPr>
        </p:nvSpPr>
        <p:spPr>
          <a:xfrm>
            <a:off x="460775" y="237475"/>
            <a:ext cx="85206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1" name="Google Shape;171;p45"/>
          <p:cNvSpPr txBox="1">
            <a:spLocks noGrp="1"/>
          </p:cNvSpPr>
          <p:nvPr>
            <p:ph type="subTitle" idx="1"/>
          </p:nvPr>
        </p:nvSpPr>
        <p:spPr>
          <a:xfrm>
            <a:off x="468350" y="1301675"/>
            <a:ext cx="8520600" cy="31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2" name="Google Shape;172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&amp; body text 3">
  <p:cSld name="TITLE_1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6"/>
          <p:cNvSpPr txBox="1">
            <a:spLocks noGrp="1"/>
          </p:cNvSpPr>
          <p:nvPr>
            <p:ph type="ctrTitle"/>
          </p:nvPr>
        </p:nvSpPr>
        <p:spPr>
          <a:xfrm>
            <a:off x="460775" y="237475"/>
            <a:ext cx="85206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5" name="Google Shape;175;p46"/>
          <p:cNvSpPr txBox="1">
            <a:spLocks noGrp="1"/>
          </p:cNvSpPr>
          <p:nvPr>
            <p:ph type="subTitle" idx="1"/>
          </p:nvPr>
        </p:nvSpPr>
        <p:spPr>
          <a:xfrm>
            <a:off x="468350" y="1301675"/>
            <a:ext cx="8520600" cy="31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6" name="Google Shape;176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5" name="Google Shape;185;p4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D00"/>
              </a:buClr>
              <a:buSzPts val="2800"/>
              <a:buNone/>
              <a:defRPr sz="2800" b="1">
                <a:solidFill>
                  <a:srgbClr val="AAAD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6" name="Google Shape;186;p48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9" name="Google Shape;189;p49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0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92" name="Google Shape;192;p50"/>
          <p:cNvSpPr txBox="1">
            <a:spLocks noGrp="1"/>
          </p:cNvSpPr>
          <p:nvPr>
            <p:ph type="body" idx="1"/>
          </p:nvPr>
        </p:nvSpPr>
        <p:spPr>
          <a:xfrm>
            <a:off x="498450" y="1142875"/>
            <a:ext cx="8147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937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600"/>
              <a:buChar char="○"/>
              <a:defRPr/>
            </a:lvl2pPr>
            <a:lvl3pPr marL="1371600" lvl="2" indent="-3683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175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3" name="Google Shape;193;p50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1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200"/>
              </a:spcBef>
              <a:spcAft>
                <a:spcPts val="0"/>
              </a:spcAft>
              <a:buSzPts val="1200"/>
              <a:buChar char="➞"/>
              <a:defRPr sz="1200"/>
            </a:lvl2pPr>
            <a:lvl3pPr marL="1371600" lvl="2" indent="-3048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7" name="Google Shape;197;p5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200"/>
              </a:spcBef>
              <a:spcAft>
                <a:spcPts val="0"/>
              </a:spcAft>
              <a:buSzPts val="1200"/>
              <a:buChar char="➞"/>
              <a:defRPr sz="1200"/>
            </a:lvl2pPr>
            <a:lvl3pPr marL="1371600" lvl="2" indent="-3048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8" name="Google Shape;198;p51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2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52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4" name="Google Shape;204;p5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200"/>
              </a:spcBef>
              <a:spcAft>
                <a:spcPts val="0"/>
              </a:spcAft>
              <a:buSzPts val="1200"/>
              <a:buChar char="➞"/>
              <a:defRPr sz="1200"/>
            </a:lvl2pPr>
            <a:lvl3pPr marL="1371600" lvl="2" indent="-3048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5" name="Google Shape;205;p53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54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5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2" name="Google Shape;212;p5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3" name="Google Shape;213;p55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>
            <a:endParaRPr/>
          </a:p>
        </p:txBody>
      </p:sp>
      <p:sp>
        <p:nvSpPr>
          <p:cNvPr id="216" name="Google Shape;216;p56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9" name="Google Shape;219;p5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93700" algn="ctr">
              <a:spcBef>
                <a:spcPts val="1200"/>
              </a:spcBef>
              <a:spcAft>
                <a:spcPts val="0"/>
              </a:spcAft>
              <a:buSzPts val="2600"/>
              <a:buChar char="➞"/>
              <a:defRPr/>
            </a:lvl2pPr>
            <a:lvl3pPr marL="1371600" lvl="2" indent="-368300" algn="ctr"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0" name="Google Shape;220;p57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8"/>
          <p:cNvSpPr/>
          <p:nvPr/>
        </p:nvSpPr>
        <p:spPr>
          <a:xfrm>
            <a:off x="7746900" y="4357050"/>
            <a:ext cx="1256400" cy="48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58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&amp; body text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9"/>
          <p:cNvSpPr txBox="1">
            <a:spLocks noGrp="1"/>
          </p:cNvSpPr>
          <p:nvPr>
            <p:ph type="ctrTitle"/>
          </p:nvPr>
        </p:nvSpPr>
        <p:spPr>
          <a:xfrm>
            <a:off x="460775" y="237475"/>
            <a:ext cx="85206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subTitle" idx="1"/>
          </p:nvPr>
        </p:nvSpPr>
        <p:spPr>
          <a:xfrm>
            <a:off x="468350" y="1301675"/>
            <a:ext cx="8520600" cy="31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&amp; blank for imag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0"/>
          <p:cNvSpPr txBox="1">
            <a:spLocks noGrp="1"/>
          </p:cNvSpPr>
          <p:nvPr>
            <p:ph type="ctrTitle"/>
          </p:nvPr>
        </p:nvSpPr>
        <p:spPr>
          <a:xfrm>
            <a:off x="460775" y="237475"/>
            <a:ext cx="85206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0" name="Google Shape;230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&amp; body text 1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 txBox="1">
            <a:spLocks noGrp="1"/>
          </p:cNvSpPr>
          <p:nvPr>
            <p:ph type="ctrTitle"/>
          </p:nvPr>
        </p:nvSpPr>
        <p:spPr>
          <a:xfrm>
            <a:off x="460775" y="237475"/>
            <a:ext cx="85206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3" name="Google Shape;233;p61"/>
          <p:cNvSpPr txBox="1">
            <a:spLocks noGrp="1"/>
          </p:cNvSpPr>
          <p:nvPr>
            <p:ph type="subTitle" idx="1"/>
          </p:nvPr>
        </p:nvSpPr>
        <p:spPr>
          <a:xfrm>
            <a:off x="468350" y="1301675"/>
            <a:ext cx="8520600" cy="31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4" name="Google Shape;234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&amp; body text 2">
  <p:cSld name="TITLE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2"/>
          <p:cNvSpPr txBox="1">
            <a:spLocks noGrp="1"/>
          </p:cNvSpPr>
          <p:nvPr>
            <p:ph type="ctrTitle"/>
          </p:nvPr>
        </p:nvSpPr>
        <p:spPr>
          <a:xfrm>
            <a:off x="460775" y="237475"/>
            <a:ext cx="85206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7" name="Google Shape;237;p62"/>
          <p:cNvSpPr txBox="1">
            <a:spLocks noGrp="1"/>
          </p:cNvSpPr>
          <p:nvPr>
            <p:ph type="subTitle" idx="1"/>
          </p:nvPr>
        </p:nvSpPr>
        <p:spPr>
          <a:xfrm>
            <a:off x="468350" y="1301675"/>
            <a:ext cx="8520600" cy="31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8" name="Google Shape;238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4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47" name="Google Shape;247;p64"/>
          <p:cNvSpPr txBox="1">
            <a:spLocks noGrp="1"/>
          </p:cNvSpPr>
          <p:nvPr>
            <p:ph type="body" idx="1"/>
          </p:nvPr>
        </p:nvSpPr>
        <p:spPr>
          <a:xfrm>
            <a:off x="498450" y="1142875"/>
            <a:ext cx="8147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683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Char char="●"/>
              <a:defRPr/>
            </a:lvl3pPr>
            <a:lvl4pPr marL="1828800" lvl="3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4pPr>
            <a:lvl5pPr marL="2286000" lvl="4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◆"/>
              <a:defRPr/>
            </a:lvl5pPr>
            <a:lvl6pPr marL="2743200" lvl="5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7pPr>
            <a:lvl8pPr marL="3657600" lvl="7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◆"/>
              <a:defRPr/>
            </a:lvl8pPr>
            <a:lvl9pPr marL="4114800" lvl="8" indent="-3175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248" name="Google Shape;248;p64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1" name="Google Shape;251;p6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D00"/>
              </a:buClr>
              <a:buSzPts val="2800"/>
              <a:buNone/>
              <a:defRPr sz="2800" b="1">
                <a:solidFill>
                  <a:srgbClr val="AAAD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2" name="Google Shape;252;p65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5" name="Google Shape;255;p66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7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9" name="Google Shape;259;p6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0" name="Google Shape;260;p67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68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68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6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7" name="Google Shape;267;p69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7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70" name="Google Shape;270;p70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7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7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74" name="Google Shape;274;p7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5" name="Google Shape;275;p71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7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marL="914400" lvl="1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68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2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3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281" name="Google Shape;281;p7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556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683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2" name="Google Shape;282;p73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74"/>
          <p:cNvSpPr/>
          <p:nvPr/>
        </p:nvSpPr>
        <p:spPr>
          <a:xfrm>
            <a:off x="7746900" y="4357050"/>
            <a:ext cx="1256400" cy="48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74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7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90" name="Google Shape;290;p7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1" name="Google Shape;291;p76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7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8" name="Google Shape;298;p7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99" name="Google Shape;299;p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7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2" name="Google Shape;302;p7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8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6" name="Google Shape;306;p8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8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0" name="Google Shape;310;p8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1" name="Google Shape;311;p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8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7" name="Google Shape;317;p8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8" name="Google Shape;318;p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8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1" name="Google Shape;321;p8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8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8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5" name="Google Shape;325;p8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6" name="Google Shape;326;p8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7" name="Google Shape;327;p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8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30" name="Google Shape;330;p8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8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3" name="Google Shape;333;p8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4" name="Google Shape;334;p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&amp; body text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89"/>
          <p:cNvSpPr txBox="1">
            <a:spLocks noGrp="1"/>
          </p:cNvSpPr>
          <p:nvPr>
            <p:ph type="ctrTitle"/>
          </p:nvPr>
        </p:nvSpPr>
        <p:spPr>
          <a:xfrm>
            <a:off x="460775" y="237475"/>
            <a:ext cx="85206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39" name="Google Shape;339;p89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0" name="Google Shape;340;p89"/>
          <p:cNvSpPr txBox="1">
            <a:spLocks noGrp="1"/>
          </p:cNvSpPr>
          <p:nvPr>
            <p:ph type="body" idx="1"/>
          </p:nvPr>
        </p:nvSpPr>
        <p:spPr>
          <a:xfrm>
            <a:off x="460775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90"/>
          <p:cNvSpPr txBox="1">
            <a:spLocks noGrp="1"/>
          </p:cNvSpPr>
          <p:nvPr>
            <p:ph type="ctrTitle"/>
          </p:nvPr>
        </p:nvSpPr>
        <p:spPr>
          <a:xfrm>
            <a:off x="311700" y="413475"/>
            <a:ext cx="2808600" cy="17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43" name="Google Shape;343;p90"/>
          <p:cNvSpPr txBox="1">
            <a:spLocks noGrp="1"/>
          </p:cNvSpPr>
          <p:nvPr>
            <p:ph type="subTitle" idx="1"/>
          </p:nvPr>
        </p:nvSpPr>
        <p:spPr>
          <a:xfrm>
            <a:off x="311700" y="2972575"/>
            <a:ext cx="2808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4" name="Google Shape;344;p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5" name="Google Shape;345;p90"/>
          <p:cNvSpPr txBox="1">
            <a:spLocks noGrp="1"/>
          </p:cNvSpPr>
          <p:nvPr>
            <p:ph type="ctrTitle" idx="2"/>
          </p:nvPr>
        </p:nvSpPr>
        <p:spPr>
          <a:xfrm>
            <a:off x="311700" y="1833775"/>
            <a:ext cx="2808600" cy="11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AAD00"/>
              </a:buClr>
              <a:buSzPts val="2400"/>
              <a:buNone/>
              <a:defRPr sz="2400">
                <a:solidFill>
                  <a:srgbClr val="AAAD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&amp; blank for imag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91"/>
          <p:cNvSpPr txBox="1">
            <a:spLocks noGrp="1"/>
          </p:cNvSpPr>
          <p:nvPr>
            <p:ph type="ctrTitle"/>
          </p:nvPr>
        </p:nvSpPr>
        <p:spPr>
          <a:xfrm>
            <a:off x="460775" y="237475"/>
            <a:ext cx="85206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48" name="Google Shape;348;p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3"/>
          <p:cNvSpPr txBox="1">
            <a:spLocks noGrp="1"/>
          </p:cNvSpPr>
          <p:nvPr>
            <p:ph type="ctrTitle"/>
          </p:nvPr>
        </p:nvSpPr>
        <p:spPr>
          <a:xfrm>
            <a:off x="311700" y="413475"/>
            <a:ext cx="2808600" cy="17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55" name="Google Shape;355;p93"/>
          <p:cNvSpPr txBox="1">
            <a:spLocks noGrp="1"/>
          </p:cNvSpPr>
          <p:nvPr>
            <p:ph type="subTitle" idx="1"/>
          </p:nvPr>
        </p:nvSpPr>
        <p:spPr>
          <a:xfrm>
            <a:off x="311700" y="2972575"/>
            <a:ext cx="2808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6" name="Google Shape;356;p9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7" name="Google Shape;357;p93"/>
          <p:cNvSpPr txBox="1">
            <a:spLocks noGrp="1"/>
          </p:cNvSpPr>
          <p:nvPr>
            <p:ph type="ctrTitle" idx="2"/>
          </p:nvPr>
        </p:nvSpPr>
        <p:spPr>
          <a:xfrm>
            <a:off x="311700" y="1833775"/>
            <a:ext cx="2808600" cy="11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AAD00"/>
              </a:buClr>
              <a:buSzPts val="2400"/>
              <a:buNone/>
              <a:defRPr sz="2400">
                <a:solidFill>
                  <a:srgbClr val="AAAD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&amp; body text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94"/>
          <p:cNvSpPr txBox="1">
            <a:spLocks noGrp="1"/>
          </p:cNvSpPr>
          <p:nvPr>
            <p:ph type="ctrTitle"/>
          </p:nvPr>
        </p:nvSpPr>
        <p:spPr>
          <a:xfrm>
            <a:off x="460775" y="237475"/>
            <a:ext cx="85206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0" name="Google Shape;360;p94"/>
          <p:cNvSpPr txBox="1">
            <a:spLocks noGrp="1"/>
          </p:cNvSpPr>
          <p:nvPr>
            <p:ph type="subTitle" idx="1"/>
          </p:nvPr>
        </p:nvSpPr>
        <p:spPr>
          <a:xfrm>
            <a:off x="468350" y="1301675"/>
            <a:ext cx="8520600" cy="31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61" name="Google Shape;361;p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&amp; blank for imag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95"/>
          <p:cNvSpPr txBox="1">
            <a:spLocks noGrp="1"/>
          </p:cNvSpPr>
          <p:nvPr>
            <p:ph type="ctrTitle"/>
          </p:nvPr>
        </p:nvSpPr>
        <p:spPr>
          <a:xfrm>
            <a:off x="460775" y="237475"/>
            <a:ext cx="85206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4" name="Google Shape;364;p9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s?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96"/>
          <p:cNvSpPr txBox="1">
            <a:spLocks noGrp="1"/>
          </p:cNvSpPr>
          <p:nvPr>
            <p:ph type="title"/>
          </p:nvPr>
        </p:nvSpPr>
        <p:spPr>
          <a:xfrm>
            <a:off x="311700" y="185697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7" name="Google Shape;367;p9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2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9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0" name="Google Shape;370;p9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1" name="Google Shape;371;p9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3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9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4" name="Google Shape;374;p9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5" name="Google Shape;375;p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_4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8" name="Google Shape;378;p9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9" name="Google Shape;379;p9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0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0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3" name="Google Shape;383;p10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84" name="Google Shape;384;p10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85" name="Google Shape;385;p10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01"/>
          <p:cNvSpPr/>
          <p:nvPr/>
        </p:nvSpPr>
        <p:spPr>
          <a:xfrm>
            <a:off x="7746900" y="4357050"/>
            <a:ext cx="1256400" cy="48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01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02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391" name="Google Shape;391;p102"/>
          <p:cNvSpPr txBox="1">
            <a:spLocks noGrp="1"/>
          </p:cNvSpPr>
          <p:nvPr>
            <p:ph type="body" idx="1"/>
          </p:nvPr>
        </p:nvSpPr>
        <p:spPr>
          <a:xfrm>
            <a:off x="498450" y="1142875"/>
            <a:ext cx="8147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683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Char char="●"/>
              <a:defRPr/>
            </a:lvl3pPr>
            <a:lvl4pPr marL="1828800" lvl="3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4pPr>
            <a:lvl5pPr marL="2286000" lvl="4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◆"/>
              <a:defRPr/>
            </a:lvl5pPr>
            <a:lvl6pPr marL="2743200" lvl="5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7pPr>
            <a:lvl8pPr marL="3657600" lvl="7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◆"/>
              <a:defRPr/>
            </a:lvl8pPr>
            <a:lvl9pPr marL="4114800" lvl="8" indent="-3175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392" name="Google Shape;392;p102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4">
  <p:cSld name="TITLE_5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0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5" name="Google Shape;395;p10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6" name="Google Shape;396;p10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04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104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06"/>
          <p:cNvSpPr txBox="1">
            <a:spLocks noGrp="1"/>
          </p:cNvSpPr>
          <p:nvPr>
            <p:ph type="ctrTitle"/>
          </p:nvPr>
        </p:nvSpPr>
        <p:spPr>
          <a:xfrm>
            <a:off x="311700" y="413475"/>
            <a:ext cx="2808600" cy="17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06" name="Google Shape;406;p106"/>
          <p:cNvSpPr txBox="1">
            <a:spLocks noGrp="1"/>
          </p:cNvSpPr>
          <p:nvPr>
            <p:ph type="subTitle" idx="1"/>
          </p:nvPr>
        </p:nvSpPr>
        <p:spPr>
          <a:xfrm>
            <a:off x="311700" y="2972575"/>
            <a:ext cx="2808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07" name="Google Shape;407;p1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8" name="Google Shape;408;p106"/>
          <p:cNvSpPr txBox="1">
            <a:spLocks noGrp="1"/>
          </p:cNvSpPr>
          <p:nvPr>
            <p:ph type="ctrTitle" idx="2"/>
          </p:nvPr>
        </p:nvSpPr>
        <p:spPr>
          <a:xfrm>
            <a:off x="311700" y="1833775"/>
            <a:ext cx="2808600" cy="11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AAD00"/>
              </a:buClr>
              <a:buSzPts val="2400"/>
              <a:buNone/>
              <a:defRPr sz="2400">
                <a:solidFill>
                  <a:srgbClr val="AAAD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&amp; body text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07"/>
          <p:cNvSpPr txBox="1">
            <a:spLocks noGrp="1"/>
          </p:cNvSpPr>
          <p:nvPr>
            <p:ph type="ctrTitle"/>
          </p:nvPr>
        </p:nvSpPr>
        <p:spPr>
          <a:xfrm>
            <a:off x="460775" y="237475"/>
            <a:ext cx="85206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11" name="Google Shape;411;p107"/>
          <p:cNvSpPr txBox="1">
            <a:spLocks noGrp="1"/>
          </p:cNvSpPr>
          <p:nvPr>
            <p:ph type="subTitle" idx="1"/>
          </p:nvPr>
        </p:nvSpPr>
        <p:spPr>
          <a:xfrm>
            <a:off x="468350" y="1301675"/>
            <a:ext cx="8520600" cy="31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12" name="Google Shape;412;p1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987"/>
              </a:buClr>
              <a:buSzPts val="4000"/>
              <a:buFont typeface="Helvetica Neue Light"/>
              <a:buNone/>
              <a:defRPr sz="4000">
                <a:solidFill>
                  <a:srgbClr val="00498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498450" y="1142875"/>
            <a:ext cx="8147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Helvetica Neue"/>
              <a:buChar char="●"/>
              <a:defRPr sz="3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55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Helvetica Neue"/>
              <a:buChar char="○"/>
              <a:defRPr sz="26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683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Helvetica Neue"/>
              <a:buChar char="■"/>
              <a:defRPr sz="22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Helvetica Neue"/>
              <a:buChar char="●"/>
              <a:defRPr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Helvetica Neue"/>
              <a:buChar char="○"/>
              <a:defRPr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Helvetica Neue"/>
              <a:buChar char="■"/>
              <a:defRPr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Helvetica Neue"/>
              <a:buChar char="●"/>
              <a:defRPr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Helvetica Neue"/>
              <a:buChar char="○"/>
              <a:defRPr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Helvetica Neue"/>
              <a:buChar char="■"/>
              <a:defRPr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/>
          <p:nvPr/>
        </p:nvSpPr>
        <p:spPr>
          <a:xfrm>
            <a:off x="0" y="4917900"/>
            <a:ext cx="9144000" cy="225600"/>
          </a:xfrm>
          <a:prstGeom prst="rect">
            <a:avLst/>
          </a:prstGeom>
          <a:solidFill>
            <a:srgbClr val="AAAD00"/>
          </a:solidFill>
          <a:ln w="19050" cap="flat" cmpd="sng">
            <a:solidFill>
              <a:srgbClr val="AAA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807350" y="4483082"/>
            <a:ext cx="1106660" cy="274162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r"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r"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r"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r"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r"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r"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r"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r"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7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987"/>
              </a:buClr>
              <a:buSzPts val="4000"/>
              <a:buFont typeface="Helvetica Neue Light"/>
              <a:buNone/>
              <a:defRPr sz="4000">
                <a:solidFill>
                  <a:srgbClr val="00498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79" name="Google Shape;179;p47"/>
          <p:cNvSpPr txBox="1">
            <a:spLocks noGrp="1"/>
          </p:cNvSpPr>
          <p:nvPr>
            <p:ph type="body" idx="1"/>
          </p:nvPr>
        </p:nvSpPr>
        <p:spPr>
          <a:xfrm>
            <a:off x="498450" y="1142875"/>
            <a:ext cx="8147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Helvetica Neue"/>
              <a:buChar char="●"/>
              <a:defRPr sz="3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93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Helvetica Neue"/>
              <a:buChar char="➞"/>
              <a:defRPr sz="26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683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Helvetica Neue"/>
              <a:buChar char="■"/>
              <a:defRPr sz="22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Helvetica Neue"/>
              <a:buChar char="●"/>
              <a:defRPr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Helvetica Neue"/>
              <a:buChar char="○"/>
              <a:defRPr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Helvetica Neue"/>
              <a:buChar char="■"/>
              <a:defRPr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Helvetica Neue"/>
              <a:buChar char="●"/>
              <a:defRPr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Helvetica Neue"/>
              <a:buChar char="○"/>
              <a:defRPr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Helvetica Neue"/>
              <a:buChar char="■"/>
              <a:defRPr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80" name="Google Shape;180;p47"/>
          <p:cNvSpPr/>
          <p:nvPr/>
        </p:nvSpPr>
        <p:spPr>
          <a:xfrm>
            <a:off x="0" y="4917900"/>
            <a:ext cx="9144000" cy="225600"/>
          </a:xfrm>
          <a:prstGeom prst="rect">
            <a:avLst/>
          </a:prstGeom>
          <a:solidFill>
            <a:srgbClr val="AAAD00"/>
          </a:solidFill>
          <a:ln w="19050" cap="flat" cmpd="sng">
            <a:solidFill>
              <a:srgbClr val="AAA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1" name="Google Shape;181;p4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807350" y="4483082"/>
            <a:ext cx="1106660" cy="27416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47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r"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r"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r"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r"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r"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r"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r"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r">
              <a:buNone/>
              <a:defRPr sz="13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3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87"/>
              </a:buClr>
              <a:buSzPts val="4000"/>
              <a:buFont typeface="Helvetica Neue Light"/>
              <a:buNone/>
              <a:defRPr sz="4000" b="0" i="0" u="none" strike="noStrike" cap="none">
                <a:solidFill>
                  <a:srgbClr val="00498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41" name="Google Shape;241;p63"/>
          <p:cNvSpPr txBox="1">
            <a:spLocks noGrp="1"/>
          </p:cNvSpPr>
          <p:nvPr>
            <p:ph type="body" idx="1"/>
          </p:nvPr>
        </p:nvSpPr>
        <p:spPr>
          <a:xfrm>
            <a:off x="498450" y="1142875"/>
            <a:ext cx="8147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Helvetica Neue"/>
              <a:buChar char="●"/>
              <a:defRPr sz="30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Helvetica Neue"/>
              <a:buChar char="○"/>
              <a:defRPr sz="26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68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Helvetica Neue"/>
              <a:buChar char="■"/>
              <a:defRPr sz="22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42" name="Google Shape;242;p63"/>
          <p:cNvSpPr/>
          <p:nvPr/>
        </p:nvSpPr>
        <p:spPr>
          <a:xfrm>
            <a:off x="0" y="4917900"/>
            <a:ext cx="9144000" cy="225600"/>
          </a:xfrm>
          <a:prstGeom prst="rect">
            <a:avLst/>
          </a:prstGeom>
          <a:solidFill>
            <a:srgbClr val="AAAD00"/>
          </a:solidFill>
          <a:ln w="19050" cap="flat" cmpd="sng">
            <a:solidFill>
              <a:srgbClr val="AAA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6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807350" y="4483082"/>
            <a:ext cx="1106663" cy="27416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63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Helvetica Neue"/>
              <a:buNone/>
              <a:defRPr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7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987"/>
              </a:buClr>
              <a:buSzPts val="3200"/>
              <a:buNone/>
              <a:defRPr sz="3200">
                <a:solidFill>
                  <a:srgbClr val="00498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987"/>
              </a:buClr>
              <a:buSzPts val="3200"/>
              <a:buNone/>
              <a:defRPr sz="3200">
                <a:solidFill>
                  <a:srgbClr val="00498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10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3" name="Google Shape;403;p1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8.xml"/><Relationship Id="rId5" Type="http://schemas.openxmlformats.org/officeDocument/2006/relationships/hyperlink" Target="https://click-1346310.icptrack.com/icp/relay.php?r=42080424&amp;msgid=522487&amp;act=LAM9&amp;c=1346310&amp;pid=1138374&amp;destination=https%3A%2F%2Fwww.wncrecovery.nc.gov%2F&amp;cf=13425&amp;v=ceaa17ba23fc1d57c23b97598c4cd67f4adef575f1c07c4b27348bc843961377" TargetMode="Externa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Jdw8L7W8H0e-SWIQsxp6Tz20gc9SNHjK/view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18"/>
          <p:cNvSpPr txBox="1">
            <a:spLocks noGrp="1"/>
          </p:cNvSpPr>
          <p:nvPr>
            <p:ph type="ctrTitle"/>
          </p:nvPr>
        </p:nvSpPr>
        <p:spPr>
          <a:xfrm>
            <a:off x="311700" y="520925"/>
            <a:ext cx="2808600" cy="16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9500"/>
              <a:buFont typeface="Arial"/>
              <a:buNone/>
            </a:pPr>
            <a:r>
              <a:rPr lang="en" sz="2222" b="1">
                <a:solidFill>
                  <a:srgbClr val="121212"/>
                </a:solidFill>
              </a:rPr>
              <a:t>Helene Recovery Update </a:t>
            </a:r>
            <a:endParaRPr sz="2222" b="1">
              <a:solidFill>
                <a:srgbClr val="12121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9500"/>
              <a:buFont typeface="Arial"/>
              <a:buNone/>
            </a:pPr>
            <a:endParaRPr sz="2222" b="1">
              <a:solidFill>
                <a:srgbClr val="12121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9500"/>
              <a:buFont typeface="Arial"/>
              <a:buNone/>
            </a:pPr>
            <a:r>
              <a:rPr lang="en" sz="2222" b="1">
                <a:solidFill>
                  <a:srgbClr val="121212"/>
                </a:solidFill>
              </a:rPr>
              <a:t> UNC Law Festival</a:t>
            </a:r>
            <a:endParaRPr sz="2333">
              <a:solidFill>
                <a:srgbClr val="121212"/>
              </a:solidFill>
              <a:highlight>
                <a:schemeClr val="lt2"/>
              </a:highlight>
            </a:endParaRPr>
          </a:p>
        </p:txBody>
      </p:sp>
      <p:sp>
        <p:nvSpPr>
          <p:cNvPr id="456" name="Google Shape;456;p118"/>
          <p:cNvSpPr txBox="1">
            <a:spLocks noGrp="1"/>
          </p:cNvSpPr>
          <p:nvPr>
            <p:ph type="subTitle" idx="1"/>
          </p:nvPr>
        </p:nvSpPr>
        <p:spPr>
          <a:xfrm>
            <a:off x="311700" y="2972575"/>
            <a:ext cx="2808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Mayor Esther Manheimer</a:t>
            </a: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February 2026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086275" cy="266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0" y="2434250"/>
            <a:ext cx="5080319" cy="270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127"/>
          <p:cNvPicPr preferRelativeResize="0"/>
          <p:nvPr/>
        </p:nvPicPr>
        <p:blipFill rotWithShape="1">
          <a:blip r:embed="rId5">
            <a:alphaModFix/>
          </a:blip>
          <a:srcRect b="4997"/>
          <a:stretch/>
        </p:blipFill>
        <p:spPr>
          <a:xfrm>
            <a:off x="5083300" y="0"/>
            <a:ext cx="4060700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4" name="Google Shape;524;p127"/>
          <p:cNvCxnSpPr/>
          <p:nvPr/>
        </p:nvCxnSpPr>
        <p:spPr>
          <a:xfrm>
            <a:off x="5090150" y="0"/>
            <a:ext cx="0" cy="51510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5" name="Google Shape;525;p127"/>
          <p:cNvCxnSpPr/>
          <p:nvPr/>
        </p:nvCxnSpPr>
        <p:spPr>
          <a:xfrm rot="10800000" flipH="1">
            <a:off x="-7700" y="2438250"/>
            <a:ext cx="5089200" cy="78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28"/>
          <p:cNvSpPr txBox="1">
            <a:spLocks noGrp="1"/>
          </p:cNvSpPr>
          <p:nvPr>
            <p:ph type="ctrTitle"/>
          </p:nvPr>
        </p:nvSpPr>
        <p:spPr>
          <a:xfrm>
            <a:off x="460775" y="237475"/>
            <a:ext cx="85206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1" name="Google Shape;531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075"/>
            <a:ext cx="4728992" cy="511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128"/>
          <p:cNvPicPr preferRelativeResize="0"/>
          <p:nvPr/>
        </p:nvPicPr>
        <p:blipFill rotWithShape="1">
          <a:blip r:embed="rId4">
            <a:alphaModFix/>
          </a:blip>
          <a:srcRect t="14835"/>
          <a:stretch/>
        </p:blipFill>
        <p:spPr>
          <a:xfrm>
            <a:off x="4677325" y="2462975"/>
            <a:ext cx="4466676" cy="268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7325" y="25075"/>
            <a:ext cx="4466675" cy="243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129"/>
          <p:cNvPicPr preferRelativeResize="0"/>
          <p:nvPr/>
        </p:nvPicPr>
        <p:blipFill rotWithShape="1">
          <a:blip r:embed="rId3">
            <a:alphaModFix/>
          </a:blip>
          <a:srcRect t="12982" r="11652" b="8332"/>
          <a:stretch/>
        </p:blipFill>
        <p:spPr>
          <a:xfrm>
            <a:off x="4811550" y="0"/>
            <a:ext cx="43324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29"/>
          <p:cNvPicPr preferRelativeResize="0"/>
          <p:nvPr/>
        </p:nvPicPr>
        <p:blipFill rotWithShape="1">
          <a:blip r:embed="rId4">
            <a:alphaModFix/>
          </a:blip>
          <a:srcRect l="5213" t="6976" r="8890"/>
          <a:stretch/>
        </p:blipFill>
        <p:spPr>
          <a:xfrm>
            <a:off x="2439150" y="-7650"/>
            <a:ext cx="2651000" cy="215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29"/>
          <p:cNvPicPr preferRelativeResize="0"/>
          <p:nvPr/>
        </p:nvPicPr>
        <p:blipFill rotWithShape="1">
          <a:blip r:embed="rId5">
            <a:alphaModFix/>
          </a:blip>
          <a:srcRect l="9346" t="17521" b="22676"/>
          <a:stretch/>
        </p:blipFill>
        <p:spPr>
          <a:xfrm>
            <a:off x="0" y="-3825"/>
            <a:ext cx="2439149" cy="214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129"/>
          <p:cNvPicPr preferRelativeResize="0"/>
          <p:nvPr/>
        </p:nvPicPr>
        <p:blipFill rotWithShape="1">
          <a:blip r:embed="rId6">
            <a:alphaModFix/>
          </a:blip>
          <a:srcRect t="921"/>
          <a:stretch/>
        </p:blipFill>
        <p:spPr>
          <a:xfrm>
            <a:off x="-1725" y="2156450"/>
            <a:ext cx="5086050" cy="2987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2" name="Google Shape;542;p129"/>
          <p:cNvCxnSpPr/>
          <p:nvPr/>
        </p:nvCxnSpPr>
        <p:spPr>
          <a:xfrm>
            <a:off x="2439150" y="-3825"/>
            <a:ext cx="0" cy="21531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3" name="Google Shape;543;p129"/>
          <p:cNvCxnSpPr/>
          <p:nvPr/>
        </p:nvCxnSpPr>
        <p:spPr>
          <a:xfrm rot="10800000" flipH="1">
            <a:off x="0" y="2148950"/>
            <a:ext cx="5082600" cy="7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4" name="Google Shape;544;p129"/>
          <p:cNvCxnSpPr/>
          <p:nvPr/>
        </p:nvCxnSpPr>
        <p:spPr>
          <a:xfrm>
            <a:off x="5090050" y="0"/>
            <a:ext cx="0" cy="51513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30"/>
          <p:cNvSpPr txBox="1">
            <a:spLocks noGrp="1"/>
          </p:cNvSpPr>
          <p:nvPr>
            <p:ph type="ctrTitle"/>
          </p:nvPr>
        </p:nvSpPr>
        <p:spPr>
          <a:xfrm>
            <a:off x="460775" y="175300"/>
            <a:ext cx="85206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004987"/>
                </a:solidFill>
              </a:rPr>
              <a:t>Community Recovery in Action</a:t>
            </a:r>
            <a:endParaRPr sz="2600" b="1">
              <a:solidFill>
                <a:srgbClr val="004987"/>
              </a:solidFill>
            </a:endParaRPr>
          </a:p>
        </p:txBody>
      </p:sp>
      <p:pic>
        <p:nvPicPr>
          <p:cNvPr id="550" name="Google Shape;550;p130" title="water-distributio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71200"/>
            <a:ext cx="3053476" cy="1869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154475"/>
            <a:ext cx="3110401" cy="181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130" title="YMI-Bridging-the-gaps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7837" y="1225100"/>
            <a:ext cx="2244687" cy="30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130"/>
          <p:cNvSpPr txBox="1"/>
          <p:nvPr/>
        </p:nvSpPr>
        <p:spPr>
          <a:xfrm>
            <a:off x="3511475" y="4262100"/>
            <a:ext cx="2244600" cy="3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Bridging the Gaps supply distribution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Credit: YMI Cultural Center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554" name="Google Shape;554;p130" title="Screenshot 2025-03-17 at 10.07.51 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6075" y="1643626"/>
            <a:ext cx="3387924" cy="2431899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130"/>
          <p:cNvSpPr txBox="1"/>
          <p:nvPr/>
        </p:nvSpPr>
        <p:spPr>
          <a:xfrm>
            <a:off x="6102100" y="4075525"/>
            <a:ext cx="3317700" cy="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Wellness Check volunteers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Credit: Buncombe County Government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556" name="Google Shape;556;p130"/>
          <p:cNvSpPr txBox="1"/>
          <p:nvPr/>
        </p:nvSpPr>
        <p:spPr>
          <a:xfrm>
            <a:off x="-46625" y="2840775"/>
            <a:ext cx="3270900" cy="2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Water Distribution at Pack Square and Shiloh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31"/>
          <p:cNvSpPr txBox="1">
            <a:spLocks noGrp="1"/>
          </p:cNvSpPr>
          <p:nvPr>
            <p:ph type="ctrTitle"/>
          </p:nvPr>
        </p:nvSpPr>
        <p:spPr>
          <a:xfrm>
            <a:off x="460775" y="237475"/>
            <a:ext cx="85206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80" b="1"/>
              <a:t>Governor’s Advisory Committee on WNC Recovery</a:t>
            </a:r>
            <a:endParaRPr sz="2680" b="1"/>
          </a:p>
        </p:txBody>
      </p:sp>
      <p:pic>
        <p:nvPicPr>
          <p:cNvPr id="562" name="Google Shape;562;p131"/>
          <p:cNvPicPr preferRelativeResize="0"/>
          <p:nvPr/>
        </p:nvPicPr>
        <p:blipFill rotWithShape="1">
          <a:blip r:embed="rId3">
            <a:alphaModFix/>
          </a:blip>
          <a:srcRect l="7612" r="13906"/>
          <a:stretch/>
        </p:blipFill>
        <p:spPr>
          <a:xfrm>
            <a:off x="1396262" y="1007302"/>
            <a:ext cx="2799950" cy="1039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801" y="1927725"/>
            <a:ext cx="3776874" cy="251935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131"/>
          <p:cNvSpPr txBox="1"/>
          <p:nvPr/>
        </p:nvSpPr>
        <p:spPr>
          <a:xfrm>
            <a:off x="4854150" y="1148950"/>
            <a:ext cx="3954600" cy="3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550"/>
              <a:buChar char="●"/>
            </a:pPr>
            <a:r>
              <a:rPr lang="en" sz="1550">
                <a:solidFill>
                  <a:srgbClr val="212529"/>
                </a:solidFill>
                <a:highlight>
                  <a:srgbClr val="FFFFFF"/>
                </a:highlight>
              </a:rPr>
              <a:t>Since January 2025, GROW NC has worked across state agencies and with local, state, federal, and nonprofit partners to accelerate recovery in western North Carolina.</a:t>
            </a:r>
            <a:endParaRPr sz="155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550"/>
              <a:buChar char="●"/>
            </a:pPr>
            <a:r>
              <a:rPr lang="en" sz="1550">
                <a:solidFill>
                  <a:srgbClr val="212529"/>
                </a:solidFill>
                <a:highlight>
                  <a:srgbClr val="FFFFFF"/>
                </a:highlight>
              </a:rPr>
              <a:t>Interstate 40 reopened to traffic on Saturday, March 1st </a:t>
            </a:r>
            <a:endParaRPr sz="155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550"/>
              <a:buChar char="●"/>
            </a:pPr>
            <a:r>
              <a:rPr lang="en" sz="1550">
                <a:solidFill>
                  <a:srgbClr val="212529"/>
                </a:solidFill>
                <a:highlight>
                  <a:srgbClr val="FFFFFF"/>
                </a:highlight>
              </a:rPr>
              <a:t>The WNC Small Business Initiative has funded 989 loans for small business owners impacted by Helene</a:t>
            </a:r>
            <a:endParaRPr sz="155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550"/>
              <a:buChar char="●"/>
            </a:pPr>
            <a:r>
              <a:rPr lang="en" sz="1550">
                <a:solidFill>
                  <a:srgbClr val="212529"/>
                </a:solidFill>
                <a:highlight>
                  <a:srgbClr val="FFFFFF"/>
                </a:highlight>
              </a:rPr>
              <a:t>For more information on progress made, visit </a:t>
            </a:r>
            <a:r>
              <a:rPr lang="en" sz="1550" u="sng">
                <a:solidFill>
                  <a:srgbClr val="1E79C8"/>
                </a:solidFill>
                <a:highlight>
                  <a:srgbClr val="FFFFFF"/>
                </a:highligh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WNCRecovery.nc.gov</a:t>
            </a:r>
            <a:endParaRPr sz="1550">
              <a:solidFill>
                <a:srgbClr val="212529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32"/>
          <p:cNvSpPr txBox="1">
            <a:spLocks noGrp="1"/>
          </p:cNvSpPr>
          <p:nvPr>
            <p:ph type="ctrTitle"/>
          </p:nvPr>
        </p:nvSpPr>
        <p:spPr>
          <a:xfrm>
            <a:off x="451425" y="175375"/>
            <a:ext cx="85206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004987"/>
                </a:solidFill>
              </a:rPr>
              <a:t>CDBG-DR Action Plan Approved</a:t>
            </a:r>
            <a:endParaRPr b="1">
              <a:solidFill>
                <a:srgbClr val="0049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0" name="Google Shape;570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8150" y="1926875"/>
            <a:ext cx="4839224" cy="2722049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132"/>
          <p:cNvSpPr txBox="1"/>
          <p:nvPr/>
        </p:nvSpPr>
        <p:spPr>
          <a:xfrm>
            <a:off x="333600" y="1069263"/>
            <a:ext cx="8476800" cy="6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HUD approved Asheville’s $225M Action Plan for Community Development Block Grant - Disaster Recovery (CDBG-DR) funds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572" name="Google Shape;572;p132"/>
          <p:cNvSpPr txBox="1"/>
          <p:nvPr/>
        </p:nvSpPr>
        <p:spPr>
          <a:xfrm>
            <a:off x="132175" y="1864775"/>
            <a:ext cx="3296100" cy="29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Funding Breakdown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$125M - Infrastructure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$52M - Economic Revitalization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$31M - Housing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$11.2M - Administration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$3.7M - Planning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$2M - Public Services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73" name="Google Shape;573;p132"/>
          <p:cNvSpPr txBox="1"/>
          <p:nvPr/>
        </p:nvSpPr>
        <p:spPr>
          <a:xfrm>
            <a:off x="3428138" y="4648925"/>
            <a:ext cx="370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>
                <a:solidFill>
                  <a:schemeClr val="dk2"/>
                </a:solidFill>
              </a:rPr>
              <a:t>Left to Right: HUD Acting Secretary Adrianne Todman, Governor Josh Stein, Mayor Esther Manheimer. January 7, 2025</a:t>
            </a:r>
            <a:endParaRPr sz="8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33"/>
          <p:cNvSpPr txBox="1"/>
          <p:nvPr/>
        </p:nvSpPr>
        <p:spPr>
          <a:xfrm>
            <a:off x="569050" y="59425"/>
            <a:ext cx="8504100" cy="46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4987"/>
                </a:solidFill>
              </a:rPr>
              <a:t>September 2024</a:t>
            </a:r>
            <a:r>
              <a:rPr lang="en" sz="1500">
                <a:solidFill>
                  <a:srgbClr val="434343"/>
                </a:solidFill>
              </a:rPr>
              <a:t> -</a:t>
            </a:r>
            <a:r>
              <a:rPr lang="en" sz="1300">
                <a:solidFill>
                  <a:srgbClr val="434343"/>
                </a:solidFill>
              </a:rPr>
              <a:t>The City of Asheville (City) was severely impacted by Tropical Storm Helene (DR-4827-NC)</a:t>
            </a:r>
            <a:endParaRPr sz="13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AAAD00"/>
                </a:solidFill>
              </a:rPr>
              <a:t>January 2025 </a:t>
            </a:r>
            <a:r>
              <a:rPr lang="en" sz="1300">
                <a:solidFill>
                  <a:srgbClr val="434343"/>
                </a:solidFill>
              </a:rPr>
              <a:t>- HUD allocated $225,010,000 to the City in CDBG-DR Funds. The City distributed the Helene Recovery Priorities Survey</a:t>
            </a:r>
            <a:endParaRPr sz="13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69138"/>
                </a:solidFill>
              </a:rPr>
              <a:t>February 2025 </a:t>
            </a:r>
            <a:r>
              <a:rPr lang="en" sz="1300">
                <a:solidFill>
                  <a:srgbClr val="434343"/>
                </a:solidFill>
              </a:rPr>
              <a:t>- The City held six community engagement sessions. </a:t>
            </a:r>
            <a:endParaRPr sz="13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4987"/>
                </a:solidFill>
              </a:rPr>
              <a:t>March 2025</a:t>
            </a:r>
            <a:r>
              <a:rPr lang="en" sz="1300">
                <a:solidFill>
                  <a:srgbClr val="434343"/>
                </a:solidFill>
              </a:rPr>
              <a:t> - The City published a Draft Action Plan, opened a public comment period, and hosted three public feedback sessions. The Administrative Grant Agreement was signed on March 3, marking the City’s CDBG-DR Award Start Date. On March 19, HUD issued revisions to the UN requiring edits to the Draft Action Plan. </a:t>
            </a:r>
            <a:endParaRPr sz="13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AAAD00"/>
                </a:solidFill>
              </a:rPr>
              <a:t>May 2025</a:t>
            </a:r>
            <a:r>
              <a:rPr lang="en" sz="1300">
                <a:solidFill>
                  <a:srgbClr val="434343"/>
                </a:solidFill>
              </a:rPr>
              <a:t> - On May 14, 2025, HUD approved the City’s CDBG-DR Action Plan. </a:t>
            </a:r>
            <a:endParaRPr sz="13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69138"/>
                </a:solidFill>
              </a:rPr>
              <a:t>June &amp; July 2025</a:t>
            </a:r>
            <a:r>
              <a:rPr lang="en" sz="1300">
                <a:solidFill>
                  <a:srgbClr val="434343"/>
                </a:solidFill>
              </a:rPr>
              <a:t> - The City worked to draft HUD-required guidelines, policies and procedures, and coordinated with HUD on the Financial Management and Grant Compliance Certification. </a:t>
            </a:r>
            <a:endParaRPr sz="13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4987"/>
                </a:solidFill>
              </a:rPr>
              <a:t>August 20, 2025</a:t>
            </a:r>
            <a:r>
              <a:rPr lang="en" sz="1300">
                <a:solidFill>
                  <a:srgbClr val="434343"/>
                </a:solidFill>
              </a:rPr>
              <a:t> - The CDBG-DR Grant Agreement was signed. </a:t>
            </a:r>
            <a:endParaRPr sz="13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AAAD00"/>
                </a:solidFill>
              </a:rPr>
              <a:t>October 2025</a:t>
            </a:r>
            <a:r>
              <a:rPr lang="en" sz="1300">
                <a:solidFill>
                  <a:srgbClr val="434343"/>
                </a:solidFill>
              </a:rPr>
              <a:t> - Onboarded implementing partner for staff augmentation. Publication of initial four Program Manuals. See Program pages for further details!</a:t>
            </a:r>
            <a:endParaRPr sz="13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69138"/>
                </a:solidFill>
              </a:rPr>
              <a:t>March 2, 2031</a:t>
            </a:r>
            <a:r>
              <a:rPr lang="en" sz="1300">
                <a:solidFill>
                  <a:srgbClr val="434343"/>
                </a:solidFill>
              </a:rPr>
              <a:t> - CDBG-DR Award end date.</a:t>
            </a:r>
            <a:endParaRPr sz="1300">
              <a:solidFill>
                <a:srgbClr val="434343"/>
              </a:solidFill>
            </a:endParaRPr>
          </a:p>
        </p:txBody>
      </p:sp>
      <p:pic>
        <p:nvPicPr>
          <p:cNvPr id="579" name="Google Shape;579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425" y="59425"/>
            <a:ext cx="371625" cy="478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34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34"/>
          <p:cNvSpPr txBox="1">
            <a:spLocks noGrp="1"/>
          </p:cNvSpPr>
          <p:nvPr>
            <p:ph type="body" idx="1"/>
          </p:nvPr>
        </p:nvSpPr>
        <p:spPr>
          <a:xfrm>
            <a:off x="498450" y="1142875"/>
            <a:ext cx="8147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6" name="Google Shape;586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135"/>
          <p:cNvPicPr preferRelativeResize="0"/>
          <p:nvPr/>
        </p:nvPicPr>
        <p:blipFill rotWithShape="1">
          <a:blip r:embed="rId3">
            <a:alphaModFix/>
          </a:blip>
          <a:srcRect l="9457" r="6175"/>
          <a:stretch/>
        </p:blipFill>
        <p:spPr>
          <a:xfrm>
            <a:off x="5619350" y="0"/>
            <a:ext cx="3549549" cy="4899526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135"/>
          <p:cNvSpPr/>
          <p:nvPr/>
        </p:nvSpPr>
        <p:spPr>
          <a:xfrm>
            <a:off x="5308600" y="0"/>
            <a:ext cx="3860400" cy="4899600"/>
          </a:xfrm>
          <a:prstGeom prst="rect">
            <a:avLst/>
          </a:prstGeom>
          <a:gradFill>
            <a:gsLst>
              <a:gs pos="0">
                <a:srgbClr val="FFFFFF"/>
              </a:gs>
              <a:gs pos="5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3" name="Google Shape;593;p135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Helvetica Neue"/>
                <a:ea typeface="Helvetica Neue"/>
                <a:cs typeface="Helvetica Neue"/>
                <a:sym typeface="Helvetica Neue"/>
              </a:rPr>
              <a:t>Hazard Mitigation Grant Program (HMGP)</a:t>
            </a:r>
            <a:endParaRPr/>
          </a:p>
        </p:txBody>
      </p:sp>
      <p:sp>
        <p:nvSpPr>
          <p:cNvPr id="594" name="Google Shape;594;p135"/>
          <p:cNvSpPr txBox="1">
            <a:spLocks noGrp="1"/>
          </p:cNvSpPr>
          <p:nvPr>
            <p:ph type="body" idx="1"/>
          </p:nvPr>
        </p:nvSpPr>
        <p:spPr>
          <a:xfrm>
            <a:off x="311700" y="874075"/>
            <a:ext cx="7683000" cy="3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en" sz="1800">
                <a:solidFill>
                  <a:schemeClr val="dk1"/>
                </a:solidFill>
              </a:rPr>
              <a:t>FEMA funds administered by the State 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en" sz="1800">
                <a:solidFill>
                  <a:schemeClr val="dk1"/>
                </a:solidFill>
              </a:rPr>
              <a:t>HMGP is competitive with $1.4 billion allocated across North Carolina for Helene, with priority given to affected counties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chemeClr val="dk1"/>
                </a:solidFill>
              </a:rPr>
              <a:t>Private property owners may apply for elevation, stabilization, and/or acquisition funding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en" sz="1800">
                <a:solidFill>
                  <a:schemeClr val="dk1"/>
                </a:solidFill>
              </a:rPr>
              <a:t>Public </a:t>
            </a:r>
            <a:r>
              <a:rPr lang="en" sz="1800" u="sng">
                <a:solidFill>
                  <a:schemeClr val="dk1"/>
                </a:solidFill>
              </a:rPr>
              <a:t>infrastructure projects must mitigate a natural hazard</a:t>
            </a:r>
            <a:r>
              <a:rPr lang="en" sz="1800">
                <a:solidFill>
                  <a:schemeClr val="dk1"/>
                </a:solidFill>
              </a:rPr>
              <a:t>, and construction activities must </a:t>
            </a:r>
            <a:r>
              <a:rPr lang="en" sz="1800" u="sng">
                <a:solidFill>
                  <a:schemeClr val="dk1"/>
                </a:solidFill>
              </a:rPr>
              <a:t>prove cost effectiveness</a:t>
            </a:r>
            <a:endParaRPr sz="1800" u="sng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chemeClr val="dk1"/>
                </a:solidFill>
              </a:rPr>
              <a:t>Nine infrastructure project applications were authorized by City Council at the July 26, 2025 meeting. Additional projects may come forward at future Council meetings.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36"/>
          <p:cNvSpPr txBox="1"/>
          <p:nvPr/>
        </p:nvSpPr>
        <p:spPr>
          <a:xfrm>
            <a:off x="0" y="0"/>
            <a:ext cx="914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4987"/>
                </a:solidFill>
              </a:rPr>
              <a:t>City of Asheville Recovery </a:t>
            </a:r>
            <a:endParaRPr sz="3000" b="1">
              <a:solidFill>
                <a:srgbClr val="004987"/>
              </a:solidFill>
            </a:endParaRPr>
          </a:p>
        </p:txBody>
      </p:sp>
      <p:pic>
        <p:nvPicPr>
          <p:cNvPr id="600" name="Google Shape;600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98900"/>
            <a:ext cx="8839199" cy="4110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19"/>
          <p:cNvSpPr txBox="1">
            <a:spLocks noGrp="1"/>
          </p:cNvSpPr>
          <p:nvPr>
            <p:ph type="ctrTitle" idx="4294967295"/>
          </p:nvPr>
        </p:nvSpPr>
        <p:spPr>
          <a:xfrm>
            <a:off x="311700" y="0"/>
            <a:ext cx="85206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04987"/>
                </a:solidFill>
                <a:latin typeface="Arial"/>
                <a:ea typeface="Arial"/>
                <a:cs typeface="Arial"/>
                <a:sym typeface="Arial"/>
              </a:rPr>
              <a:t>Asheville City Council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850" y="756300"/>
            <a:ext cx="7786601" cy="36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19"/>
          <p:cNvSpPr txBox="1"/>
          <p:nvPr/>
        </p:nvSpPr>
        <p:spPr>
          <a:xfrm>
            <a:off x="270300" y="146750"/>
            <a:ext cx="7699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chemeClr val="dk2"/>
              </a:solidFill>
              <a:highlight>
                <a:srgbClr val="B7B7B7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5" name="Google Shape;465;p119"/>
          <p:cNvSpPr txBox="1"/>
          <p:nvPr/>
        </p:nvSpPr>
        <p:spPr>
          <a:xfrm>
            <a:off x="6670275" y="4857050"/>
            <a:ext cx="2517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rgbClr val="212529"/>
                </a:solidFill>
                <a:highlight>
                  <a:srgbClr val="FFFFFF"/>
                </a:highlight>
              </a:rPr>
              <a:t>Photo by Stephan Pruitt/American Red Cross</a:t>
            </a:r>
            <a:endParaRPr sz="1100"/>
          </a:p>
        </p:txBody>
      </p:sp>
      <p:pic>
        <p:nvPicPr>
          <p:cNvPr id="466" name="Google Shape;466;p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75900"/>
            <a:ext cx="4057075" cy="77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137" title="Vigil (6).jpeg"/>
          <p:cNvPicPr preferRelativeResize="0"/>
          <p:nvPr/>
        </p:nvPicPr>
        <p:blipFill rotWithShape="1">
          <a:blip r:embed="rId3">
            <a:alphaModFix/>
          </a:blip>
          <a:srcRect l="10151" r="778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120" title="IMG_4054.JPG"/>
          <p:cNvPicPr preferRelativeResize="0"/>
          <p:nvPr/>
        </p:nvPicPr>
        <p:blipFill rotWithShape="1">
          <a:blip r:embed="rId3">
            <a:alphaModFix/>
          </a:blip>
          <a:srcRect r="24828" b="-4449"/>
          <a:stretch/>
        </p:blipFill>
        <p:spPr>
          <a:xfrm>
            <a:off x="-812250" y="0"/>
            <a:ext cx="5384248" cy="537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20" title="Copy of Copy of DSC03451.jpg"/>
          <p:cNvPicPr preferRelativeResize="0"/>
          <p:nvPr/>
        </p:nvPicPr>
        <p:blipFill rotWithShape="1">
          <a:blip r:embed="rId4">
            <a:alphaModFix/>
          </a:blip>
          <a:srcRect l="8056" t="10121" r="10807" b="23375"/>
          <a:stretch/>
        </p:blipFill>
        <p:spPr>
          <a:xfrm>
            <a:off x="4572000" y="2514600"/>
            <a:ext cx="4812124" cy="262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120" title="Copy of Copy of APD Storm 2024-03062.jpg"/>
          <p:cNvPicPr preferRelativeResize="0"/>
          <p:nvPr/>
        </p:nvPicPr>
        <p:blipFill rotWithShape="1">
          <a:blip r:embed="rId5">
            <a:alphaModFix/>
          </a:blip>
          <a:srcRect l="1625" t="20689" r="1615" b="3160"/>
          <a:stretch/>
        </p:blipFill>
        <p:spPr>
          <a:xfrm>
            <a:off x="4572000" y="-9525"/>
            <a:ext cx="4812124" cy="25241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4" name="Google Shape;474;p120"/>
          <p:cNvCxnSpPr/>
          <p:nvPr/>
        </p:nvCxnSpPr>
        <p:spPr>
          <a:xfrm>
            <a:off x="4572000" y="9525"/>
            <a:ext cx="0" cy="5143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5" name="Google Shape;475;p120"/>
          <p:cNvCxnSpPr/>
          <p:nvPr/>
        </p:nvCxnSpPr>
        <p:spPr>
          <a:xfrm>
            <a:off x="4591050" y="2505075"/>
            <a:ext cx="4800600" cy="96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5200" y="1298600"/>
            <a:ext cx="5098800" cy="38873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1" name="Google Shape;481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364175" cy="29757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82" name="Google Shape;482;p121"/>
          <p:cNvSpPr txBox="1"/>
          <p:nvPr/>
        </p:nvSpPr>
        <p:spPr>
          <a:xfrm>
            <a:off x="5542425" y="110350"/>
            <a:ext cx="3429000" cy="8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49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Canton, NC</a:t>
            </a:r>
            <a:endParaRPr sz="3000" b="1">
              <a:solidFill>
                <a:srgbClr val="0049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375"/>
            <a:ext cx="3846741" cy="510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6750" y="1590250"/>
            <a:ext cx="2664949" cy="35532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9" name="Google Shape;489;p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9150" y="36375"/>
            <a:ext cx="2713927" cy="36185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0" name="Google Shape;490;p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01850" y="4446950"/>
            <a:ext cx="1742150" cy="63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0"/>
            <a:ext cx="5122826" cy="34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23"/>
          <p:cNvPicPr preferRelativeResize="0"/>
          <p:nvPr/>
        </p:nvPicPr>
        <p:blipFill rotWithShape="1">
          <a:blip r:embed="rId4">
            <a:alphaModFix/>
          </a:blip>
          <a:srcRect l="2180" t="4670" r="-2179" b="-4670"/>
          <a:stretch/>
        </p:blipFill>
        <p:spPr>
          <a:xfrm>
            <a:off x="2589425" y="2190000"/>
            <a:ext cx="4670326" cy="311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3675" y="0"/>
            <a:ext cx="4670326" cy="290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01850" y="4446950"/>
            <a:ext cx="1742150" cy="63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124"/>
          <p:cNvSpPr txBox="1"/>
          <p:nvPr/>
        </p:nvSpPr>
        <p:spPr>
          <a:xfrm>
            <a:off x="262500" y="228075"/>
            <a:ext cx="5038200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North Fork 36” Bypass Waterline</a:t>
            </a:r>
            <a:endParaRPr sz="18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  </a:t>
            </a:r>
            <a:r>
              <a:rPr lang="en" sz="21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SEP 30</a:t>
            </a:r>
            <a:endParaRPr sz="1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125" title="swannanoa 10-5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125"/>
          <p:cNvSpPr txBox="1"/>
          <p:nvPr/>
        </p:nvSpPr>
        <p:spPr>
          <a:xfrm>
            <a:off x="26400" y="196350"/>
            <a:ext cx="9091200" cy="1074000"/>
          </a:xfrm>
          <a:prstGeom prst="rect">
            <a:avLst/>
          </a:prstGeom>
          <a:noFill/>
          <a:ln>
            <a:noFill/>
          </a:ln>
          <a:effectLst>
            <a:outerShdw blurRad="57150" dist="19050" dir="798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   </a:t>
            </a:r>
            <a:r>
              <a:rPr lang="en" sz="24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Swannanoa River Road</a:t>
            </a:r>
            <a:endParaRPr sz="24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  </a:t>
            </a:r>
            <a:r>
              <a:rPr lang="en" sz="3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OCT 5</a:t>
            </a:r>
            <a:endParaRPr sz="36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126"/>
          <p:cNvPicPr preferRelativeResize="0"/>
          <p:nvPr/>
        </p:nvPicPr>
        <p:blipFill rotWithShape="1">
          <a:blip r:embed="rId3">
            <a:alphaModFix/>
          </a:blip>
          <a:srcRect t="24998"/>
          <a:stretch/>
        </p:blipFill>
        <p:spPr>
          <a:xfrm>
            <a:off x="7575" y="-1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126"/>
          <p:cNvSpPr txBox="1"/>
          <p:nvPr/>
        </p:nvSpPr>
        <p:spPr>
          <a:xfrm>
            <a:off x="7575" y="204200"/>
            <a:ext cx="9091200" cy="1074000"/>
          </a:xfrm>
          <a:prstGeom prst="rect">
            <a:avLst/>
          </a:prstGeom>
          <a:noFill/>
          <a:ln>
            <a:noFill/>
          </a:ln>
          <a:effectLst>
            <a:outerShdw blurRad="57150" dist="19050" dir="798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   </a:t>
            </a:r>
            <a:r>
              <a:rPr lang="en" sz="24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North Fork 36” Bypass Waterline Completion</a:t>
            </a:r>
            <a:endParaRPr sz="24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  </a:t>
            </a:r>
            <a:r>
              <a:rPr lang="en" sz="3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OCT 10</a:t>
            </a:r>
            <a:endParaRPr sz="36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udget Review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udget Review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udget Review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9ED42D62258C47B4BB516CE886A273" ma:contentTypeVersion="20" ma:contentTypeDescription="Create a new document." ma:contentTypeScope="" ma:versionID="9a203ee6b4c85af370b00721fcc8f3dd">
  <xsd:schema xmlns:xsd="http://www.w3.org/2001/XMLSchema" xmlns:xs="http://www.w3.org/2001/XMLSchema" xmlns:p="http://schemas.microsoft.com/office/2006/metadata/properties" xmlns:ns2="dba39d7f-d27a-4faf-b2f9-43d39e5d27a6" xmlns:ns3="bf50cc3a-fda5-4fe0-b952-11ff499f6d33" targetNamespace="http://schemas.microsoft.com/office/2006/metadata/properties" ma:root="true" ma:fieldsID="169d58982d40a695eafda21d64a7e5f5" ns2:_="" ns3:_="">
    <xsd:import namespace="dba39d7f-d27a-4faf-b2f9-43d39e5d27a6"/>
    <xsd:import namespace="bf50cc3a-fda5-4fe0-b952-11ff499f6d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2:Sent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a39d7f-d27a-4faf-b2f9-43d39e5d27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33fdc6da-32ca-4a2b-983e-32d6a4a8a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Sent" ma:index="23" nillable="true" ma:displayName="Sent" ma:default="1" ma:format="Dropdown" ma:internalName="Sent">
      <xsd:simpleType>
        <xsd:restriction base="dms:Boolean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50cc3a-fda5-4fe0-b952-11ff499f6d3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507efa5-d88f-4daa-a9ca-6df83f62afce}" ma:internalName="TaxCatchAll" ma:showField="CatchAllData" ma:web="bf50cc3a-fda5-4fe0-b952-11ff499f6d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t xmlns="dba39d7f-d27a-4faf-b2f9-43d39e5d27a6">true</Sent>
    <TaxCatchAll xmlns="bf50cc3a-fda5-4fe0-b952-11ff499f6d33" xsi:nil="true"/>
    <lcf76f155ced4ddcb4097134ff3c332f xmlns="dba39d7f-d27a-4faf-b2f9-43d39e5d27a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414C564-58DC-4BA9-BAE5-0A9136EA3F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1A9B05-9CF8-4417-B09A-F475D3BDC0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a39d7f-d27a-4faf-b2f9-43d39e5d27a6"/>
    <ds:schemaRef ds:uri="bf50cc3a-fda5-4fe0-b952-11ff499f6d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3B2AD9D-1E8D-4F05-8D68-47E9943A4A3C}">
  <ds:schemaRefs>
    <ds:schemaRef ds:uri="http://schemas.microsoft.com/office/2006/metadata/properties"/>
    <ds:schemaRef ds:uri="http://schemas.microsoft.com/office/infopath/2007/PartnerControls"/>
    <ds:schemaRef ds:uri="dba39d7f-d27a-4faf-b2f9-43d39e5d27a6"/>
    <ds:schemaRef ds:uri="bf50cc3a-fda5-4fe0-b952-11ff499f6d3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20</Slides>
  <Notes>20</Notes>
  <HiddenSlides>0</HiddenSlide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Simple Light</vt:lpstr>
      <vt:lpstr>Budget Review</vt:lpstr>
      <vt:lpstr>Simple Light</vt:lpstr>
      <vt:lpstr>Budget Review</vt:lpstr>
      <vt:lpstr>Budget Review</vt:lpstr>
      <vt:lpstr>Simple Light</vt:lpstr>
      <vt:lpstr>Simple Light</vt:lpstr>
      <vt:lpstr>Simple Light</vt:lpstr>
      <vt:lpstr> Helene Recovery Update    UNC Law Festival</vt:lpstr>
      <vt:lpstr>Asheville City Council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Recovery in Action</vt:lpstr>
      <vt:lpstr>Governor’s Advisory Committee on WNC Recovery</vt:lpstr>
      <vt:lpstr>CDBG-DR Action Plan Approved </vt:lpstr>
      <vt:lpstr>PowerPoint Presentation</vt:lpstr>
      <vt:lpstr>PowerPoint Presentation</vt:lpstr>
      <vt:lpstr>Hazard Mitigation Grant Program (HMGP)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2026-02-12T15:47:28Z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0x010100D09ED42D62258C47B4BB516CE886A273</vt:lpwstr>
  </property>
</Properties>
</file>