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61" r:id="rId4"/>
    <p:sldId id="262" r:id="rId5"/>
    <p:sldId id="260" r:id="rId6"/>
    <p:sldId id="258" r:id="rId7"/>
    <p:sldId id="259" r:id="rId8"/>
    <p:sldId id="267" r:id="rId9"/>
    <p:sldId id="268" r:id="rId10"/>
    <p:sldId id="265" r:id="rId11"/>
    <p:sldId id="266" r:id="rId12"/>
    <p:sldId id="270" r:id="rId13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89" d="100"/>
          <a:sy n="89" d="100"/>
        </p:scale>
        <p:origin x="1008" y="4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417017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E276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828800"/>
            <a:ext cx="82296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4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Updates on the First Amendment</a:t>
            </a:r>
            <a:endParaRPr lang="en-US" sz="4400" dirty="0"/>
          </a:p>
        </p:txBody>
      </p:sp>
      <p:sp>
        <p:nvSpPr>
          <p:cNvPr id="3" name="Text 1"/>
          <p:cNvSpPr/>
          <p:nvPr/>
        </p:nvSpPr>
        <p:spPr>
          <a:xfrm>
            <a:off x="457200" y="320040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4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Major Supreme Court Decisions 2022-2025</a:t>
            </a:r>
            <a:endParaRPr lang="en-US" sz="2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Mahmoud v. Taylor (2025)</a:t>
            </a:r>
            <a:endParaRPr lang="en-US" sz="3600" dirty="0"/>
          </a:p>
        </p:txBody>
      </p:sp>
      <p:sp>
        <p:nvSpPr>
          <p:cNvPr id="3" name="Shape 1"/>
          <p:cNvSpPr/>
          <p:nvPr/>
        </p:nvSpPr>
        <p:spPr>
          <a:xfrm>
            <a:off x="457200" y="1188720"/>
            <a:ext cx="73152" cy="3474720"/>
          </a:xfrm>
          <a:prstGeom prst="rect">
            <a:avLst/>
          </a:prstGeom>
          <a:solidFill>
            <a:srgbClr val="0891B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731520" y="1371600"/>
            <a:ext cx="7772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Background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731520" y="1920240"/>
            <a:ext cx="7772400" cy="2560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lnSpc>
                <a:spcPts val="2200"/>
              </a:lnSpc>
              <a:buSzPct val="100000"/>
              <a:buChar char="•"/>
            </a:pPr>
            <a:r>
              <a:rPr lang="en-US" sz="15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Montgomery County, Maryland introduced LGBTQ-inclusive storybooks into elementary curriculum</a:t>
            </a:r>
            <a:endParaRPr lang="en-US" sz="1500" dirty="0"/>
          </a:p>
          <a:p>
            <a:pPr marL="0" indent="0">
              <a:lnSpc>
                <a:spcPts val="2200"/>
              </a:lnSpc>
              <a:buNone/>
            </a:pPr>
            <a:r>
              <a:rPr lang="en-US" sz="15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1500" dirty="0"/>
          </a:p>
          <a:p>
            <a:pPr marL="342900" indent="-342900">
              <a:lnSpc>
                <a:spcPts val="2200"/>
              </a:lnSpc>
              <a:buSzPct val="100000"/>
              <a:buChar char="•"/>
            </a:pPr>
            <a:r>
              <a:rPr lang="en-US" sz="15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Initially allowed opt-outs, then changed policy to prohibit them for any reason</a:t>
            </a:r>
            <a:endParaRPr lang="en-US" sz="1500" dirty="0"/>
          </a:p>
          <a:p>
            <a:pPr marL="0" indent="0">
              <a:lnSpc>
                <a:spcPts val="2200"/>
              </a:lnSpc>
              <a:buNone/>
            </a:pPr>
            <a:r>
              <a:rPr lang="en-US" sz="15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1500" dirty="0"/>
          </a:p>
          <a:p>
            <a:pPr marL="342900" indent="-342900">
              <a:lnSpc>
                <a:spcPts val="2200"/>
              </a:lnSpc>
              <a:buSzPct val="100000"/>
              <a:buChar char="•"/>
            </a:pPr>
            <a:r>
              <a:rPr lang="en-US" sz="15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Muslim, Catholic, and Orthodox Christian parents sued, seeking opt-outs based on religious beliefs</a:t>
            </a:r>
            <a:endParaRPr lang="en-US" sz="1500" dirty="0"/>
          </a:p>
          <a:p>
            <a:pPr marL="0" indent="0">
              <a:lnSpc>
                <a:spcPts val="2200"/>
              </a:lnSpc>
              <a:buNone/>
            </a:pPr>
            <a:r>
              <a:rPr lang="en-US" sz="15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1500" dirty="0"/>
          </a:p>
          <a:p>
            <a:pPr marL="342900" indent="-342900">
              <a:lnSpc>
                <a:spcPts val="2200"/>
              </a:lnSpc>
              <a:buSzPct val="100000"/>
              <a:buChar char="•"/>
            </a:pPr>
            <a:r>
              <a:rPr lang="en-US" sz="15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Parents argued books undermined religious teachings about sexuality and gender</a:t>
            </a:r>
            <a:endParaRPr lang="en-US" sz="1500" dirty="0"/>
          </a:p>
          <a:p>
            <a:pPr marL="0" indent="0">
              <a:lnSpc>
                <a:spcPts val="2200"/>
              </a:lnSpc>
              <a:buNone/>
            </a:pPr>
            <a:r>
              <a:rPr lang="en-US" sz="15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1500" dirty="0"/>
          </a:p>
          <a:p>
            <a:pPr marL="342900" indent="-342900">
              <a:lnSpc>
                <a:spcPts val="2200"/>
              </a:lnSpc>
              <a:buSzPct val="100000"/>
              <a:buChar char="•"/>
            </a:pPr>
            <a:r>
              <a:rPr lang="en-US" sz="15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District and Fourth Circuit ruled against parents</a:t>
            </a:r>
            <a:endParaRPr lang="en-US" sz="15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Mahmoud v. Taylor: The Ruling</a:t>
            </a:r>
            <a:endParaRPr lang="en-US" sz="3600" dirty="0"/>
          </a:p>
        </p:txBody>
      </p:sp>
      <p:sp>
        <p:nvSpPr>
          <p:cNvPr id="3" name="Shape 1"/>
          <p:cNvSpPr/>
          <p:nvPr/>
        </p:nvSpPr>
        <p:spPr>
          <a:xfrm>
            <a:off x="457200" y="1188720"/>
            <a:ext cx="3840480" cy="3474720"/>
          </a:xfrm>
          <a:prstGeom prst="rect">
            <a:avLst/>
          </a:prstGeom>
          <a:solidFill>
            <a:srgbClr val="F8FAF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457200" y="1188720"/>
            <a:ext cx="73152" cy="3474720"/>
          </a:xfrm>
          <a:prstGeom prst="rect">
            <a:avLst/>
          </a:prstGeom>
          <a:solidFill>
            <a:srgbClr val="0891B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731520" y="1371600"/>
            <a:ext cx="3200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Holdings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731520" y="1828800"/>
            <a:ext cx="3200400" cy="2560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ts val="2000"/>
              </a:lnSpc>
              <a:buNone/>
            </a:pPr>
            <a:r>
              <a:rPr lang="en-US" sz="14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6-3 decision by Justice Alito granting preliminary injunction</a:t>
            </a:r>
            <a:endParaRPr lang="en-US" sz="1400" dirty="0"/>
          </a:p>
          <a:p>
            <a:pPr marL="0" indent="0">
              <a:lnSpc>
                <a:spcPts val="2000"/>
              </a:lnSpc>
              <a:buNone/>
            </a:pPr>
            <a:r>
              <a:rPr lang="en-US" sz="14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1400" dirty="0"/>
          </a:p>
          <a:p>
            <a:pPr marL="0" indent="0">
              <a:lnSpc>
                <a:spcPts val="2000"/>
              </a:lnSpc>
              <a:buNone/>
            </a:pPr>
            <a:r>
              <a:rPr lang="en-US" sz="14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School's no-opt-out policy unconstitutionally burdened parents' religious exercise</a:t>
            </a:r>
            <a:endParaRPr lang="en-US" sz="1400" dirty="0"/>
          </a:p>
          <a:p>
            <a:pPr marL="0" indent="0">
              <a:lnSpc>
                <a:spcPts val="2000"/>
              </a:lnSpc>
              <a:buNone/>
            </a:pPr>
            <a:r>
              <a:rPr lang="en-US" sz="14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1400" dirty="0"/>
          </a:p>
          <a:p>
            <a:pPr marL="0" indent="0">
              <a:lnSpc>
                <a:spcPts val="2000"/>
              </a:lnSpc>
              <a:buNone/>
            </a:pPr>
            <a:r>
              <a:rPr lang="en-US" sz="14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Materials posed 'very real threat of undermining' religious beliefs parents sought to instill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4846320" y="1188720"/>
            <a:ext cx="3840480" cy="3474720"/>
          </a:xfrm>
          <a:prstGeom prst="rect">
            <a:avLst/>
          </a:prstGeom>
          <a:solidFill>
            <a:srgbClr val="FEF3C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8" name="Shape 6"/>
          <p:cNvSpPr/>
          <p:nvPr/>
        </p:nvSpPr>
        <p:spPr>
          <a:xfrm>
            <a:off x="4846320" y="1188720"/>
            <a:ext cx="73152" cy="3474720"/>
          </a:xfrm>
          <a:prstGeom prst="rect">
            <a:avLst/>
          </a:prstGeom>
          <a:solidFill>
            <a:srgbClr val="F59E0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5120640" y="1371600"/>
            <a:ext cx="3200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Legal Standard</a:t>
            </a:r>
            <a:endParaRPr lang="en-US" sz="2000" dirty="0"/>
          </a:p>
        </p:txBody>
      </p:sp>
      <p:sp>
        <p:nvSpPr>
          <p:cNvPr id="10" name="Text 8"/>
          <p:cNvSpPr/>
          <p:nvPr/>
        </p:nvSpPr>
        <p:spPr>
          <a:xfrm>
            <a:off x="5120640" y="1828800"/>
            <a:ext cx="3200400" cy="2560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ts val="2000"/>
              </a:lnSpc>
              <a:buNone/>
            </a:pPr>
            <a:r>
              <a:rPr lang="en-US" sz="14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Government actions that substantially interfere with religious development of children subject to strict scrutiny</a:t>
            </a:r>
            <a:endParaRPr lang="en-US" sz="1400" dirty="0"/>
          </a:p>
          <a:p>
            <a:pPr marL="0" indent="0">
              <a:lnSpc>
                <a:spcPts val="2000"/>
              </a:lnSpc>
              <a:buNone/>
            </a:pPr>
            <a:r>
              <a:rPr lang="en-US" sz="14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1400" dirty="0"/>
          </a:p>
          <a:p>
            <a:pPr marL="0" indent="0">
              <a:lnSpc>
                <a:spcPts val="2000"/>
              </a:lnSpc>
              <a:buNone/>
            </a:pPr>
            <a:r>
              <a:rPr lang="en-US" sz="14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Applies regardless of whether action is neutral and generally applicable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1E276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37160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4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Takeaways</a:t>
            </a:r>
            <a:endParaRPr lang="en-US" sz="4000" dirty="0"/>
          </a:p>
        </p:txBody>
      </p:sp>
      <p:sp>
        <p:nvSpPr>
          <p:cNvPr id="3" name="Text 1"/>
          <p:cNvSpPr/>
          <p:nvPr/>
        </p:nvSpPr>
        <p:spPr>
          <a:xfrm>
            <a:off x="1371600" y="2103120"/>
            <a:ext cx="640080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ts val="2600"/>
              </a:lnSpc>
              <a:buNone/>
            </a:pPr>
            <a:endParaRPr lang="en-US" sz="1800" dirty="0">
              <a:solidFill>
                <a:srgbClr val="CADCFC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pPr marL="0" indent="0" algn="ctr">
              <a:lnSpc>
                <a:spcPts val="2600"/>
              </a:lnSpc>
              <a:buNone/>
            </a:pPr>
            <a:endParaRPr lang="en-US" dirty="0">
              <a:solidFill>
                <a:srgbClr val="CADCFC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pPr algn="ctr">
              <a:lnSpc>
                <a:spcPts val="2600"/>
              </a:lnSpc>
            </a:pPr>
            <a:r>
              <a:rPr lang="en-US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Digital platforms face uncertain regulatory future</a:t>
            </a:r>
            <a:endParaRPr lang="en-US" dirty="0"/>
          </a:p>
          <a:p>
            <a:pPr marL="0" indent="0" algn="ctr">
              <a:lnSpc>
                <a:spcPts val="2600"/>
              </a:lnSpc>
              <a:buNone/>
            </a:pPr>
            <a:endParaRPr lang="en-US" sz="1800" dirty="0">
              <a:solidFill>
                <a:srgbClr val="CADCFC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pPr marL="0" indent="0" algn="ctr">
              <a:lnSpc>
                <a:spcPts val="2600"/>
              </a:lnSpc>
              <a:buNone/>
            </a:pPr>
            <a:r>
              <a:rPr lang="en-US" sz="18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Court continues robust protection of free exercise</a:t>
            </a:r>
            <a:endParaRPr lang="en-US" sz="1800" dirty="0"/>
          </a:p>
          <a:p>
            <a:pPr marL="0" indent="0" algn="ctr">
              <a:lnSpc>
                <a:spcPts val="2600"/>
              </a:lnSpc>
              <a:buNone/>
            </a:pPr>
            <a:r>
              <a:rPr lang="en-US" sz="18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1800" dirty="0"/>
          </a:p>
          <a:p>
            <a:pPr marL="0" indent="0" algn="ctr">
              <a:lnSpc>
                <a:spcPts val="2600"/>
              </a:lnSpc>
              <a:buNone/>
            </a:pPr>
            <a:r>
              <a:rPr lang="en-US" sz="18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Court’s Establishment Clause jurisprudence in significant flux</a:t>
            </a:r>
            <a:endParaRPr lang="en-US" sz="1800" dirty="0"/>
          </a:p>
          <a:p>
            <a:pPr marL="0" indent="0" algn="ctr">
              <a:lnSpc>
                <a:spcPts val="2600"/>
              </a:lnSpc>
              <a:buNone/>
            </a:pPr>
            <a:r>
              <a:rPr lang="en-US" sz="18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1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Overview of Key Cases</a:t>
            </a:r>
            <a:endParaRPr lang="en-US" sz="3600" dirty="0"/>
          </a:p>
        </p:txBody>
      </p:sp>
      <p:sp>
        <p:nvSpPr>
          <p:cNvPr id="3" name="Shape 1"/>
          <p:cNvSpPr/>
          <p:nvPr/>
        </p:nvSpPr>
        <p:spPr>
          <a:xfrm>
            <a:off x="457200" y="1188720"/>
            <a:ext cx="73152" cy="3474720"/>
          </a:xfrm>
          <a:prstGeom prst="rect">
            <a:avLst/>
          </a:prstGeom>
          <a:solidFill>
            <a:srgbClr val="0891B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1097280" y="1371600"/>
            <a:ext cx="3474720" cy="320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>
              <a:lnSpc>
                <a:spcPts val="2200"/>
              </a:lnSpc>
            </a:pPr>
            <a:endParaRPr lang="en-US" sz="1600" b="1" dirty="0">
              <a:solidFill>
                <a:srgbClr val="1E293B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pPr>
              <a:lnSpc>
                <a:spcPts val="2200"/>
              </a:lnSpc>
            </a:pPr>
            <a:endParaRPr lang="en-US" sz="1600" b="1" dirty="0">
              <a:solidFill>
                <a:srgbClr val="1E293B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pPr>
              <a:lnSpc>
                <a:spcPts val="2200"/>
              </a:lnSpc>
            </a:pPr>
            <a:r>
              <a:rPr lang="en-US" sz="16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Moody v. </a:t>
            </a:r>
            <a:r>
              <a:rPr lang="en-US" sz="1600" b="1" dirty="0" err="1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NetChoice</a:t>
            </a:r>
            <a:r>
              <a:rPr lang="en-US" sz="16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(2024)</a:t>
            </a:r>
            <a:endParaRPr lang="en-US" sz="1600" dirty="0"/>
          </a:p>
          <a:p>
            <a:pPr>
              <a:lnSpc>
                <a:spcPts val="2200"/>
              </a:lnSpc>
            </a:pPr>
            <a:r>
              <a:rPr lang="en-US" sz="16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Social media content moderation</a:t>
            </a:r>
            <a:endParaRPr lang="en-US" sz="1600" dirty="0"/>
          </a:p>
          <a:p>
            <a:pPr>
              <a:lnSpc>
                <a:spcPts val="2200"/>
              </a:lnSpc>
            </a:pPr>
            <a:endParaRPr lang="en-US" sz="1600" b="1" dirty="0">
              <a:solidFill>
                <a:srgbClr val="1E293B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pPr>
              <a:lnSpc>
                <a:spcPts val="2200"/>
              </a:lnSpc>
            </a:pPr>
            <a:r>
              <a:rPr lang="en-US" sz="16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NRA v. Vullo (2024)</a:t>
            </a:r>
            <a:endParaRPr lang="en-US" sz="1600" dirty="0"/>
          </a:p>
          <a:p>
            <a:pPr>
              <a:lnSpc>
                <a:spcPts val="2200"/>
              </a:lnSpc>
            </a:pPr>
            <a:r>
              <a:rPr lang="en-US" sz="16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Government coercion and viewpoint discrimination</a:t>
            </a:r>
          </a:p>
          <a:p>
            <a:pPr marL="0" indent="0">
              <a:lnSpc>
                <a:spcPts val="2200"/>
              </a:lnSpc>
              <a:buNone/>
            </a:pPr>
            <a:endParaRPr lang="en-US" sz="1600" b="1" dirty="0">
              <a:solidFill>
                <a:srgbClr val="1E293B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pPr marL="0" indent="0">
              <a:lnSpc>
                <a:spcPts val="2200"/>
              </a:lnSpc>
              <a:buNone/>
            </a:pPr>
            <a:r>
              <a:rPr lang="en-US" sz="16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TikTok v. Garland (2025)</a:t>
            </a:r>
            <a:endParaRPr lang="en-US" sz="1600" dirty="0"/>
          </a:p>
          <a:p>
            <a:pPr marL="0" indent="0">
              <a:lnSpc>
                <a:spcPts val="2200"/>
              </a:lnSpc>
              <a:buNone/>
            </a:pPr>
            <a:r>
              <a:rPr lang="en-US" sz="16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National security vs. free speech</a:t>
            </a:r>
            <a:endParaRPr lang="en-US" sz="1600" dirty="0"/>
          </a:p>
          <a:p>
            <a:pPr marL="0" indent="0">
              <a:lnSpc>
                <a:spcPts val="2200"/>
              </a:lnSpc>
              <a:buNone/>
            </a:pPr>
            <a:r>
              <a:rPr lang="en-US" sz="16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1600" dirty="0"/>
          </a:p>
          <a:p>
            <a:pPr>
              <a:lnSpc>
                <a:spcPts val="2200"/>
              </a:lnSpc>
            </a:pPr>
            <a:r>
              <a:rPr lang="en-US" sz="16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Free Speech Coalition v. Paxton (2025)</a:t>
            </a:r>
            <a:endParaRPr lang="en-US" sz="1600" dirty="0"/>
          </a:p>
          <a:p>
            <a:pPr>
              <a:lnSpc>
                <a:spcPts val="2200"/>
              </a:lnSpc>
            </a:pPr>
            <a:r>
              <a:rPr lang="en-US" sz="16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 verification for online content</a:t>
            </a:r>
            <a:endParaRPr lang="en-US" sz="1600" dirty="0"/>
          </a:p>
          <a:p>
            <a:pPr marL="0" indent="0">
              <a:lnSpc>
                <a:spcPts val="2200"/>
              </a:lnSpc>
              <a:buNone/>
            </a:pP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4972050" y="1082992"/>
            <a:ext cx="3474720" cy="248602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>
              <a:lnSpc>
                <a:spcPts val="2200"/>
              </a:lnSpc>
            </a:pPr>
            <a:r>
              <a:rPr lang="en-US" sz="16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Kennedy v. Bremerton (2022)</a:t>
            </a:r>
            <a:endParaRPr lang="en-US" sz="1600" dirty="0"/>
          </a:p>
          <a:p>
            <a:pPr>
              <a:lnSpc>
                <a:spcPts val="2200"/>
              </a:lnSpc>
            </a:pPr>
            <a:r>
              <a:rPr lang="en-US" sz="16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Prayer in public schools</a:t>
            </a:r>
          </a:p>
          <a:p>
            <a:pPr>
              <a:lnSpc>
                <a:spcPts val="2200"/>
              </a:lnSpc>
            </a:pPr>
            <a:endParaRPr lang="en-US" sz="1600" dirty="0"/>
          </a:p>
          <a:p>
            <a:pPr marL="0" indent="0">
              <a:lnSpc>
                <a:spcPts val="2200"/>
              </a:lnSpc>
              <a:buNone/>
            </a:pPr>
            <a:r>
              <a:rPr lang="en-US" sz="16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Mahmoud v. Taylor (2025)</a:t>
            </a:r>
            <a:endParaRPr lang="en-US" sz="1600" dirty="0"/>
          </a:p>
          <a:p>
            <a:pPr marL="0" indent="0">
              <a:lnSpc>
                <a:spcPts val="2200"/>
              </a:lnSpc>
              <a:buNone/>
            </a:pPr>
            <a:r>
              <a:rPr lang="en-US" sz="16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Religious freedom and parental rights</a:t>
            </a:r>
            <a:endParaRPr lang="en-US" sz="1600" dirty="0"/>
          </a:p>
          <a:p>
            <a:pPr marL="0" indent="0">
              <a:lnSpc>
                <a:spcPts val="2200"/>
              </a:lnSpc>
              <a:buNone/>
            </a:pPr>
            <a:r>
              <a:rPr lang="en-US" sz="16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Moody v. NetChoice (2024)</a:t>
            </a:r>
            <a:endParaRPr lang="en-US" sz="3600" dirty="0"/>
          </a:p>
        </p:txBody>
      </p:sp>
      <p:sp>
        <p:nvSpPr>
          <p:cNvPr id="3" name="Shape 1"/>
          <p:cNvSpPr/>
          <p:nvPr/>
        </p:nvSpPr>
        <p:spPr>
          <a:xfrm>
            <a:off x="457200" y="1188720"/>
            <a:ext cx="73152" cy="3474720"/>
          </a:xfrm>
          <a:prstGeom prst="rect">
            <a:avLst/>
          </a:prstGeom>
          <a:solidFill>
            <a:srgbClr val="0891B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731520" y="1371600"/>
            <a:ext cx="7772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Background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731520" y="1920240"/>
            <a:ext cx="7772400" cy="2560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lnSpc>
                <a:spcPts val="2200"/>
              </a:lnSpc>
              <a:buSzPct val="100000"/>
              <a:buChar char="•"/>
            </a:pPr>
            <a:r>
              <a:rPr lang="en-US" sz="15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Florida and Texas enacted laws regulating social media content moderation</a:t>
            </a:r>
            <a:endParaRPr lang="en-US" sz="1500" dirty="0"/>
          </a:p>
          <a:p>
            <a:pPr marL="0" indent="0">
              <a:lnSpc>
                <a:spcPts val="2200"/>
              </a:lnSpc>
              <a:buNone/>
            </a:pPr>
            <a:r>
              <a:rPr lang="en-US" sz="15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1500" dirty="0"/>
          </a:p>
          <a:p>
            <a:pPr marL="342900" indent="-342900">
              <a:lnSpc>
                <a:spcPts val="2200"/>
              </a:lnSpc>
              <a:buSzPct val="100000"/>
              <a:buChar char="•"/>
            </a:pPr>
            <a:r>
              <a:rPr lang="en-US" sz="15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Laws restricted platforms' ability to remove content, ban users, or deprioritize posts</a:t>
            </a:r>
            <a:endParaRPr lang="en-US" sz="1500" dirty="0"/>
          </a:p>
          <a:p>
            <a:pPr marL="0" indent="0">
              <a:lnSpc>
                <a:spcPts val="2200"/>
              </a:lnSpc>
              <a:buNone/>
            </a:pPr>
            <a:r>
              <a:rPr lang="en-US" sz="15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1500" dirty="0"/>
          </a:p>
          <a:p>
            <a:pPr marL="342900" indent="-342900">
              <a:lnSpc>
                <a:spcPts val="2200"/>
              </a:lnSpc>
              <a:buSzPct val="100000"/>
              <a:buChar char="•"/>
            </a:pPr>
            <a:r>
              <a:rPr lang="en-US" sz="15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Required individualized explanations when content was removed</a:t>
            </a:r>
            <a:endParaRPr lang="en-US" sz="1500" dirty="0"/>
          </a:p>
          <a:p>
            <a:pPr marL="0" indent="0">
              <a:lnSpc>
                <a:spcPts val="2200"/>
              </a:lnSpc>
              <a:buNone/>
            </a:pPr>
            <a:r>
              <a:rPr lang="en-US" sz="15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1500" dirty="0"/>
          </a:p>
          <a:p>
            <a:pPr marL="342900" indent="-342900">
              <a:lnSpc>
                <a:spcPts val="2200"/>
              </a:lnSpc>
              <a:buSzPct val="100000"/>
              <a:buChar char="•"/>
            </a:pPr>
            <a:r>
              <a:rPr lang="en-US" sz="15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NetChoice (trade association for Facebook, YouTube, others) brought facial challenges</a:t>
            </a:r>
            <a:endParaRPr lang="en-US" sz="1500" dirty="0"/>
          </a:p>
          <a:p>
            <a:pPr marL="0" indent="0">
              <a:lnSpc>
                <a:spcPts val="2200"/>
              </a:lnSpc>
              <a:buNone/>
            </a:pPr>
            <a:r>
              <a:rPr lang="en-US" sz="15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1500" dirty="0"/>
          </a:p>
          <a:p>
            <a:pPr marL="342900" indent="-342900">
              <a:lnSpc>
                <a:spcPts val="2200"/>
              </a:lnSpc>
              <a:buSzPct val="100000"/>
              <a:buChar char="•"/>
            </a:pPr>
            <a:r>
              <a:rPr lang="en-US" sz="15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Fifth and Eleventh Circuits disagreed: one upheld, one struck down the laws</a:t>
            </a:r>
            <a:endParaRPr lang="en-US" sz="15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Moody v. NetChoice: The Ruling</a:t>
            </a:r>
            <a:endParaRPr lang="en-US" sz="3600" dirty="0"/>
          </a:p>
        </p:txBody>
      </p:sp>
      <p:sp>
        <p:nvSpPr>
          <p:cNvPr id="3" name="Shape 1"/>
          <p:cNvSpPr/>
          <p:nvPr/>
        </p:nvSpPr>
        <p:spPr>
          <a:xfrm>
            <a:off x="457200" y="1188720"/>
            <a:ext cx="3840480" cy="3474720"/>
          </a:xfrm>
          <a:prstGeom prst="rect">
            <a:avLst/>
          </a:prstGeom>
          <a:solidFill>
            <a:srgbClr val="F8FAF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457200" y="1188720"/>
            <a:ext cx="73152" cy="3474720"/>
          </a:xfrm>
          <a:prstGeom prst="rect">
            <a:avLst/>
          </a:prstGeom>
          <a:solidFill>
            <a:srgbClr val="0891B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731520" y="1371600"/>
            <a:ext cx="3200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Holdings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731520" y="1828800"/>
            <a:ext cx="3200400" cy="2560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ts val="2000"/>
              </a:lnSpc>
              <a:buNone/>
            </a:pPr>
            <a:r>
              <a:rPr lang="en-US" sz="14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Unanimous 9-0 decision to vacate and remand</a:t>
            </a:r>
            <a:endParaRPr lang="en-US" sz="1400" dirty="0"/>
          </a:p>
          <a:p>
            <a:pPr marL="0" indent="0">
              <a:lnSpc>
                <a:spcPts val="2000"/>
              </a:lnSpc>
              <a:buNone/>
            </a:pPr>
            <a:r>
              <a:rPr lang="en-US" sz="14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1400" dirty="0"/>
          </a:p>
          <a:p>
            <a:pPr marL="0" indent="0">
              <a:lnSpc>
                <a:spcPts val="2000"/>
              </a:lnSpc>
              <a:buNone/>
            </a:pPr>
            <a:r>
              <a:rPr lang="en-US" sz="14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Platform content moderation involves editorial discretion protected by First Amendment</a:t>
            </a:r>
            <a:endParaRPr lang="en-US" sz="1400" dirty="0"/>
          </a:p>
          <a:p>
            <a:pPr marL="0" indent="0">
              <a:lnSpc>
                <a:spcPts val="2000"/>
              </a:lnSpc>
              <a:buNone/>
            </a:pPr>
            <a:r>
              <a:rPr lang="en-US" sz="14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1400" dirty="0"/>
          </a:p>
          <a:p>
            <a:pPr marL="0" indent="0">
              <a:lnSpc>
                <a:spcPts val="2000"/>
              </a:lnSpc>
              <a:buNone/>
            </a:pPr>
            <a:r>
              <a:rPr lang="en-US" sz="14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Lower courts failed to analyze full scope of laws' applications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4846320" y="1188720"/>
            <a:ext cx="3840480" cy="3474720"/>
          </a:xfrm>
          <a:prstGeom prst="rect">
            <a:avLst/>
          </a:prstGeom>
          <a:solidFill>
            <a:srgbClr val="FEF3C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8" name="Shape 6"/>
          <p:cNvSpPr/>
          <p:nvPr/>
        </p:nvSpPr>
        <p:spPr>
          <a:xfrm>
            <a:off x="4846320" y="1188720"/>
            <a:ext cx="73152" cy="3474720"/>
          </a:xfrm>
          <a:prstGeom prst="rect">
            <a:avLst/>
          </a:prstGeom>
          <a:solidFill>
            <a:srgbClr val="F59E0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5120640" y="1371600"/>
            <a:ext cx="3200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Significance</a:t>
            </a:r>
            <a:endParaRPr lang="en-US" sz="2000" dirty="0"/>
          </a:p>
        </p:txBody>
      </p:sp>
      <p:sp>
        <p:nvSpPr>
          <p:cNvPr id="10" name="Text 8"/>
          <p:cNvSpPr/>
          <p:nvPr/>
        </p:nvSpPr>
        <p:spPr>
          <a:xfrm>
            <a:off x="5120640" y="1828800"/>
            <a:ext cx="3200400" cy="2560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ts val="2000"/>
              </a:lnSpc>
              <a:buNone/>
            </a:pPr>
            <a:r>
              <a:rPr lang="en-US" sz="14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Must show 'substantial number' of unconstitutional applications for facial challenge</a:t>
            </a:r>
            <a:endParaRPr lang="en-US" sz="1400" dirty="0"/>
          </a:p>
          <a:p>
            <a:pPr marL="0" indent="0">
              <a:lnSpc>
                <a:spcPts val="2000"/>
              </a:lnSpc>
              <a:buNone/>
            </a:pPr>
            <a:r>
              <a:rPr lang="en-US" sz="14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1400" dirty="0"/>
          </a:p>
          <a:p>
            <a:pPr marL="0" indent="0">
              <a:lnSpc>
                <a:spcPts val="2000"/>
              </a:lnSpc>
              <a:buNone/>
            </a:pPr>
            <a:r>
              <a:rPr lang="en-US" sz="14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Left unresolved how laws apply to different platform functions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NRA v. Vullo (2024)</a:t>
            </a:r>
            <a:endParaRPr lang="en-US" sz="3600" dirty="0"/>
          </a:p>
        </p:txBody>
      </p:sp>
      <p:sp>
        <p:nvSpPr>
          <p:cNvPr id="3" name="Shape 1"/>
          <p:cNvSpPr/>
          <p:nvPr/>
        </p:nvSpPr>
        <p:spPr>
          <a:xfrm>
            <a:off x="457200" y="1188720"/>
            <a:ext cx="3840480" cy="3474720"/>
          </a:xfrm>
          <a:prstGeom prst="rect">
            <a:avLst/>
          </a:prstGeom>
          <a:solidFill>
            <a:srgbClr val="F8FAF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457200" y="1188720"/>
            <a:ext cx="73152" cy="3474720"/>
          </a:xfrm>
          <a:prstGeom prst="rect">
            <a:avLst/>
          </a:prstGeom>
          <a:solidFill>
            <a:srgbClr val="0891B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731520" y="1371600"/>
            <a:ext cx="3200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Case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731520" y="1828800"/>
            <a:ext cx="3200400" cy="2560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ts val="2000"/>
              </a:lnSpc>
              <a:buNone/>
            </a:pPr>
            <a:r>
              <a:rPr lang="en-US" sz="14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NY official threatened banks and insurers to sever ties with NRA</a:t>
            </a:r>
            <a:endParaRPr lang="en-US" sz="1400" dirty="0"/>
          </a:p>
          <a:p>
            <a:pPr marL="0" indent="0">
              <a:lnSpc>
                <a:spcPts val="2000"/>
              </a:lnSpc>
              <a:buNone/>
            </a:pPr>
            <a:r>
              <a:rPr lang="en-US" sz="14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1400" dirty="0"/>
          </a:p>
          <a:p>
            <a:pPr marL="0" indent="0">
              <a:lnSpc>
                <a:spcPts val="2000"/>
              </a:lnSpc>
              <a:buNone/>
            </a:pPr>
            <a:r>
              <a:rPr lang="en-US" sz="14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NRA alleged coercive discrimination based on viewpoint</a:t>
            </a:r>
            <a:endParaRPr lang="en-US" sz="1400" dirty="0"/>
          </a:p>
          <a:p>
            <a:pPr marL="0" indent="0">
              <a:lnSpc>
                <a:spcPts val="2000"/>
              </a:lnSpc>
              <a:buNone/>
            </a:pPr>
            <a:r>
              <a:rPr lang="en-US" sz="14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1400" dirty="0"/>
          </a:p>
          <a:p>
            <a:pPr marL="0" indent="0">
              <a:lnSpc>
                <a:spcPts val="2000"/>
              </a:lnSpc>
              <a:buNone/>
            </a:pPr>
            <a:r>
              <a:rPr lang="en-US" sz="14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Lower court dismissed, calling it 'government speech'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4846320" y="1188720"/>
            <a:ext cx="3840480" cy="3474720"/>
          </a:xfrm>
          <a:prstGeom prst="rect">
            <a:avLst/>
          </a:prstGeom>
          <a:solidFill>
            <a:srgbClr val="FEF3C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8" name="Shape 6"/>
          <p:cNvSpPr/>
          <p:nvPr/>
        </p:nvSpPr>
        <p:spPr>
          <a:xfrm>
            <a:off x="4846320" y="1188720"/>
            <a:ext cx="73152" cy="3474720"/>
          </a:xfrm>
          <a:prstGeom prst="rect">
            <a:avLst/>
          </a:prstGeom>
          <a:solidFill>
            <a:srgbClr val="F59E0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5120640" y="1371600"/>
            <a:ext cx="3200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Unanimous Ruling</a:t>
            </a:r>
            <a:endParaRPr lang="en-US" sz="2000" dirty="0"/>
          </a:p>
        </p:txBody>
      </p:sp>
      <p:sp>
        <p:nvSpPr>
          <p:cNvPr id="10" name="Text 8"/>
          <p:cNvSpPr/>
          <p:nvPr/>
        </p:nvSpPr>
        <p:spPr>
          <a:xfrm>
            <a:off x="5120640" y="1828800"/>
            <a:ext cx="3200400" cy="2560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ts val="2000"/>
              </a:lnSpc>
              <a:buNone/>
            </a:pPr>
            <a:r>
              <a:rPr lang="en-US" sz="14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Government can't use third parties to do what Constitution prohibits directly</a:t>
            </a:r>
            <a:endParaRPr lang="en-US" sz="1400" dirty="0"/>
          </a:p>
          <a:p>
            <a:pPr marL="0" indent="0">
              <a:lnSpc>
                <a:spcPts val="2000"/>
              </a:lnSpc>
              <a:buNone/>
            </a:pPr>
            <a:r>
              <a:rPr lang="en-US" sz="14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1400" dirty="0"/>
          </a:p>
          <a:p>
            <a:pPr marL="0" indent="0">
              <a:lnSpc>
                <a:spcPts val="2000"/>
              </a:lnSpc>
              <a:buNone/>
            </a:pPr>
            <a:r>
              <a:rPr lang="en-US" sz="14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Informal pressure to restrict disfavored speech violates First Amendment</a:t>
            </a:r>
            <a:endParaRPr lang="en-US" sz="1400" dirty="0"/>
          </a:p>
          <a:p>
            <a:pPr marL="0" indent="0">
              <a:lnSpc>
                <a:spcPts val="2000"/>
              </a:lnSpc>
              <a:buNone/>
            </a:pPr>
            <a:r>
              <a:rPr lang="en-US" sz="14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1400" dirty="0"/>
          </a:p>
          <a:p>
            <a:pPr marL="0" indent="0">
              <a:lnSpc>
                <a:spcPts val="2000"/>
              </a:lnSpc>
              <a:buNone/>
            </a:pPr>
            <a:r>
              <a:rPr lang="en-US" sz="14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Protects all organizations from viewpoint-based coercion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TikTok v. Garland (2025)</a:t>
            </a:r>
            <a:endParaRPr lang="en-US" sz="3600" dirty="0"/>
          </a:p>
        </p:txBody>
      </p:sp>
      <p:sp>
        <p:nvSpPr>
          <p:cNvPr id="3" name="Shape 1"/>
          <p:cNvSpPr/>
          <p:nvPr/>
        </p:nvSpPr>
        <p:spPr>
          <a:xfrm>
            <a:off x="457200" y="1188720"/>
            <a:ext cx="3840480" cy="3474720"/>
          </a:xfrm>
          <a:prstGeom prst="rect">
            <a:avLst/>
          </a:prstGeom>
          <a:solidFill>
            <a:srgbClr val="F8FAF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457200" y="1188720"/>
            <a:ext cx="73152" cy="3474720"/>
          </a:xfrm>
          <a:prstGeom prst="rect">
            <a:avLst/>
          </a:prstGeom>
          <a:solidFill>
            <a:srgbClr val="0891B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731520" y="1371600"/>
            <a:ext cx="3200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Background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731520" y="1828800"/>
            <a:ext cx="3200400" cy="2560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ts val="2000"/>
              </a:lnSpc>
              <a:buNone/>
            </a:pPr>
            <a:r>
              <a:rPr lang="en-US" sz="14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Congress passed law requiring TikTok to divest from Chinese parent ByteDance or face US ban</a:t>
            </a:r>
            <a:endParaRPr lang="en-US" sz="1400" dirty="0"/>
          </a:p>
          <a:p>
            <a:pPr marL="0" indent="0">
              <a:lnSpc>
                <a:spcPts val="2000"/>
              </a:lnSpc>
              <a:buNone/>
            </a:pPr>
            <a:r>
              <a:rPr lang="en-US" sz="14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1400" dirty="0"/>
          </a:p>
          <a:p>
            <a:pPr marL="0" indent="0">
              <a:lnSpc>
                <a:spcPts val="2000"/>
              </a:lnSpc>
              <a:buNone/>
            </a:pPr>
            <a:r>
              <a:rPr lang="en-US" sz="14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170 million US users affected</a:t>
            </a:r>
            <a:endParaRPr lang="en-US" sz="1400" dirty="0"/>
          </a:p>
          <a:p>
            <a:pPr marL="0" indent="0">
              <a:lnSpc>
                <a:spcPts val="2000"/>
              </a:lnSpc>
              <a:buNone/>
            </a:pPr>
            <a:r>
              <a:rPr lang="en-US" sz="14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1400" dirty="0"/>
          </a:p>
          <a:p>
            <a:pPr marL="0" indent="0">
              <a:lnSpc>
                <a:spcPts val="2000"/>
              </a:lnSpc>
              <a:buNone/>
            </a:pPr>
            <a:r>
              <a:rPr lang="en-US" sz="14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Effective date: January 19, 2025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4846320" y="1188720"/>
            <a:ext cx="3840480" cy="3474720"/>
          </a:xfrm>
          <a:prstGeom prst="rect">
            <a:avLst/>
          </a:prstGeom>
          <a:solidFill>
            <a:srgbClr val="FEF3C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8" name="Shape 6"/>
          <p:cNvSpPr/>
          <p:nvPr/>
        </p:nvSpPr>
        <p:spPr>
          <a:xfrm>
            <a:off x="4846320" y="1188720"/>
            <a:ext cx="73152" cy="3474720"/>
          </a:xfrm>
          <a:prstGeom prst="rect">
            <a:avLst/>
          </a:prstGeom>
          <a:solidFill>
            <a:srgbClr val="F59E0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5120640" y="1371600"/>
            <a:ext cx="3200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Supreme Court Ruling</a:t>
            </a:r>
            <a:endParaRPr lang="en-US" sz="2000" dirty="0"/>
          </a:p>
        </p:txBody>
      </p:sp>
      <p:sp>
        <p:nvSpPr>
          <p:cNvPr id="10" name="Text 8"/>
          <p:cNvSpPr/>
          <p:nvPr/>
        </p:nvSpPr>
        <p:spPr>
          <a:xfrm>
            <a:off x="5120640" y="1828800"/>
            <a:ext cx="3200400" cy="2560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ts val="2000"/>
              </a:lnSpc>
              <a:buNone/>
            </a:pPr>
            <a:r>
              <a:rPr lang="en-US" sz="14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Upheld the ban unanimously</a:t>
            </a:r>
            <a:endParaRPr lang="en-US" sz="1400" dirty="0"/>
          </a:p>
          <a:p>
            <a:pPr marL="0" indent="0">
              <a:lnSpc>
                <a:spcPts val="2000"/>
              </a:lnSpc>
              <a:buNone/>
            </a:pPr>
            <a:r>
              <a:rPr lang="en-US" sz="14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1400" dirty="0"/>
          </a:p>
          <a:p>
            <a:pPr marL="0" indent="0">
              <a:lnSpc>
                <a:spcPts val="2000"/>
              </a:lnSpc>
              <a:buNone/>
            </a:pPr>
            <a:r>
              <a:rPr lang="en-US" sz="14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Applied intermediate scrutiny, not strict scrutiny</a:t>
            </a:r>
            <a:endParaRPr lang="en-US" sz="1400" dirty="0"/>
          </a:p>
          <a:p>
            <a:pPr marL="0" indent="0">
              <a:lnSpc>
                <a:spcPts val="2000"/>
              </a:lnSpc>
              <a:buNone/>
            </a:pPr>
            <a:r>
              <a:rPr lang="en-US" sz="14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1400" dirty="0"/>
          </a:p>
          <a:p>
            <a:pPr marL="0" indent="0">
              <a:lnSpc>
                <a:spcPts val="2000"/>
              </a:lnSpc>
              <a:buNone/>
            </a:pPr>
            <a:r>
              <a:rPr lang="en-US" sz="14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 collection concerns outweighed free speech arguments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Free Speech Coalition v. Paxton (2025)</a:t>
            </a:r>
            <a:endParaRPr lang="en-US" sz="3600" dirty="0"/>
          </a:p>
        </p:txBody>
      </p:sp>
      <p:sp>
        <p:nvSpPr>
          <p:cNvPr id="3" name="Shape 1"/>
          <p:cNvSpPr/>
          <p:nvPr/>
        </p:nvSpPr>
        <p:spPr>
          <a:xfrm>
            <a:off x="457200" y="1188720"/>
            <a:ext cx="3840480" cy="3474720"/>
          </a:xfrm>
          <a:prstGeom prst="rect">
            <a:avLst/>
          </a:prstGeom>
          <a:solidFill>
            <a:srgbClr val="F8FAF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457200" y="1188720"/>
            <a:ext cx="73152" cy="3474720"/>
          </a:xfrm>
          <a:prstGeom prst="rect">
            <a:avLst/>
          </a:prstGeom>
          <a:solidFill>
            <a:srgbClr val="0891B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731520" y="1371600"/>
            <a:ext cx="3200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Law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731520" y="1828800"/>
            <a:ext cx="3200400" cy="2560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ts val="2000"/>
              </a:lnSpc>
              <a:buNone/>
            </a:pPr>
            <a:r>
              <a:rPr lang="en-US" sz="14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Texas law requiring age verification for pornographic websites</a:t>
            </a:r>
            <a:endParaRPr lang="en-US" sz="1400" dirty="0"/>
          </a:p>
          <a:p>
            <a:pPr marL="0" indent="0">
              <a:lnSpc>
                <a:spcPts val="2000"/>
              </a:lnSpc>
              <a:buNone/>
            </a:pPr>
            <a:r>
              <a:rPr lang="en-US" sz="14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1400" dirty="0"/>
          </a:p>
          <a:p>
            <a:pPr marL="0" indent="0">
              <a:lnSpc>
                <a:spcPts val="2000"/>
              </a:lnSpc>
              <a:buNone/>
            </a:pPr>
            <a:r>
              <a:rPr lang="en-US" sz="14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Applies to sites where 1/3+ of content is 'harmful to minors'</a:t>
            </a:r>
            <a:endParaRPr lang="en-US" sz="1400" dirty="0"/>
          </a:p>
          <a:p>
            <a:pPr marL="0" indent="0">
              <a:lnSpc>
                <a:spcPts val="2000"/>
              </a:lnSpc>
              <a:buNone/>
            </a:pPr>
            <a:r>
              <a:rPr lang="en-US" sz="14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1400" dirty="0"/>
          </a:p>
          <a:p>
            <a:pPr marL="0" indent="0">
              <a:lnSpc>
                <a:spcPts val="2000"/>
              </a:lnSpc>
              <a:buNone/>
            </a:pPr>
            <a:r>
              <a:rPr lang="en-US" sz="14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Adult entertainment industry challenged on First Amendment grounds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4846320" y="1188720"/>
            <a:ext cx="3840480" cy="3474720"/>
          </a:xfrm>
          <a:prstGeom prst="rect">
            <a:avLst/>
          </a:prstGeom>
          <a:solidFill>
            <a:srgbClr val="FEF3C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8" name="Shape 6"/>
          <p:cNvSpPr/>
          <p:nvPr/>
        </p:nvSpPr>
        <p:spPr>
          <a:xfrm>
            <a:off x="4846320" y="1188720"/>
            <a:ext cx="73152" cy="3474720"/>
          </a:xfrm>
          <a:prstGeom prst="rect">
            <a:avLst/>
          </a:prstGeom>
          <a:solidFill>
            <a:srgbClr val="F59E0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5120640" y="1371600"/>
            <a:ext cx="3200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Decision</a:t>
            </a:r>
            <a:endParaRPr lang="en-US" sz="2000" dirty="0"/>
          </a:p>
        </p:txBody>
      </p:sp>
      <p:sp>
        <p:nvSpPr>
          <p:cNvPr id="10" name="Text 8"/>
          <p:cNvSpPr/>
          <p:nvPr/>
        </p:nvSpPr>
        <p:spPr>
          <a:xfrm>
            <a:off x="5120640" y="1828800"/>
            <a:ext cx="3200400" cy="2560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ts val="2000"/>
              </a:lnSpc>
              <a:buNone/>
            </a:pPr>
            <a:r>
              <a:rPr lang="en-US" sz="14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Supreme Court upheld the law</a:t>
            </a:r>
            <a:endParaRPr lang="en-US" sz="1400" dirty="0"/>
          </a:p>
          <a:p>
            <a:pPr marL="0" indent="0">
              <a:lnSpc>
                <a:spcPts val="2000"/>
              </a:lnSpc>
              <a:buNone/>
            </a:pPr>
            <a:r>
              <a:rPr lang="en-US" sz="14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1400" dirty="0"/>
          </a:p>
          <a:p>
            <a:pPr marL="0" indent="0">
              <a:lnSpc>
                <a:spcPts val="2000"/>
              </a:lnSpc>
              <a:buNone/>
            </a:pPr>
            <a:r>
              <a:rPr lang="en-US" sz="14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Applied intermediate scrutiny (not strict)</a:t>
            </a:r>
            <a:endParaRPr lang="en-US" sz="1400" dirty="0"/>
          </a:p>
          <a:p>
            <a:pPr marL="0" indent="0">
              <a:lnSpc>
                <a:spcPts val="2000"/>
              </a:lnSpc>
              <a:buNone/>
            </a:pPr>
            <a:r>
              <a:rPr lang="en-US" sz="14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1400" dirty="0"/>
          </a:p>
          <a:p>
            <a:pPr marL="0" indent="0">
              <a:lnSpc>
                <a:spcPts val="2000"/>
              </a:lnSpc>
              <a:buNone/>
            </a:pPr>
            <a:r>
              <a:rPr lang="en-US" sz="14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Protecting children from harmful content justifies incidental burden on adult speech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Kennedy v. Bremerton School District (2022)</a:t>
            </a:r>
            <a:endParaRPr lang="en-US" sz="3600" dirty="0"/>
          </a:p>
        </p:txBody>
      </p:sp>
      <p:sp>
        <p:nvSpPr>
          <p:cNvPr id="3" name="Shape 1"/>
          <p:cNvSpPr/>
          <p:nvPr/>
        </p:nvSpPr>
        <p:spPr>
          <a:xfrm>
            <a:off x="457200" y="1188720"/>
            <a:ext cx="73152" cy="3474720"/>
          </a:xfrm>
          <a:prstGeom prst="rect">
            <a:avLst/>
          </a:prstGeom>
          <a:solidFill>
            <a:srgbClr val="0891B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731520" y="1371600"/>
            <a:ext cx="7772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Background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731520" y="1920240"/>
            <a:ext cx="7772400" cy="2560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lnSpc>
                <a:spcPts val="2200"/>
              </a:lnSpc>
              <a:buSzPct val="100000"/>
              <a:buChar char="•"/>
            </a:pPr>
            <a:r>
              <a:rPr lang="en-US" sz="15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Joseph Kennedy, high school football coach, knelt at midfield after games for quiet prayer</a:t>
            </a:r>
            <a:endParaRPr lang="en-US" sz="1500" dirty="0"/>
          </a:p>
          <a:p>
            <a:pPr marL="0" indent="0">
              <a:lnSpc>
                <a:spcPts val="2200"/>
              </a:lnSpc>
              <a:buNone/>
            </a:pPr>
            <a:r>
              <a:rPr lang="en-US" sz="15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1500" dirty="0"/>
          </a:p>
          <a:p>
            <a:pPr marL="342900" indent="-342900">
              <a:lnSpc>
                <a:spcPts val="2200"/>
              </a:lnSpc>
              <a:buSzPct val="100000"/>
              <a:buChar char="•"/>
            </a:pPr>
            <a:r>
              <a:rPr lang="en-US" sz="15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School district told him to stop, citing Establishment Clause concerns</a:t>
            </a:r>
            <a:endParaRPr lang="en-US" sz="1500" dirty="0"/>
          </a:p>
          <a:p>
            <a:pPr marL="0" indent="0">
              <a:lnSpc>
                <a:spcPts val="2200"/>
              </a:lnSpc>
              <a:buNone/>
            </a:pPr>
            <a:r>
              <a:rPr lang="en-US" sz="15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1500" dirty="0"/>
          </a:p>
          <a:p>
            <a:pPr marL="342900" indent="-342900">
              <a:lnSpc>
                <a:spcPts val="2200"/>
              </a:lnSpc>
              <a:buSzPct val="100000"/>
              <a:buChar char="•"/>
            </a:pPr>
            <a:r>
              <a:rPr lang="en-US" sz="15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District feared reasonable observer might think it endorsed religion</a:t>
            </a:r>
            <a:endParaRPr lang="en-US" sz="1500" dirty="0"/>
          </a:p>
          <a:p>
            <a:pPr marL="0" indent="0">
              <a:lnSpc>
                <a:spcPts val="2200"/>
              </a:lnSpc>
              <a:buNone/>
            </a:pPr>
            <a:r>
              <a:rPr lang="en-US" sz="15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1500" dirty="0"/>
          </a:p>
          <a:p>
            <a:pPr marL="342900" indent="-342900">
              <a:lnSpc>
                <a:spcPts val="2200"/>
              </a:lnSpc>
              <a:buSzPct val="100000"/>
              <a:buChar char="•"/>
            </a:pPr>
            <a:r>
              <a:rPr lang="en-US" sz="15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Kennedy refused; district did not renew his contract</a:t>
            </a:r>
            <a:endParaRPr lang="en-US" sz="1500" dirty="0"/>
          </a:p>
          <a:p>
            <a:pPr marL="0" indent="0">
              <a:lnSpc>
                <a:spcPts val="2200"/>
              </a:lnSpc>
              <a:buNone/>
            </a:pPr>
            <a:r>
              <a:rPr lang="en-US" sz="15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1500" dirty="0"/>
          </a:p>
          <a:p>
            <a:pPr marL="342900" indent="-342900">
              <a:lnSpc>
                <a:spcPts val="2200"/>
              </a:lnSpc>
              <a:buSzPct val="100000"/>
              <a:buChar char="•"/>
            </a:pPr>
            <a:r>
              <a:rPr lang="en-US" sz="15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District and Ninth Circuit ruled against Kennedy</a:t>
            </a:r>
            <a:endParaRPr lang="en-US" sz="15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Kennedy v. Bremerton: The Ruling</a:t>
            </a:r>
            <a:endParaRPr lang="en-US" sz="3600" dirty="0"/>
          </a:p>
        </p:txBody>
      </p:sp>
      <p:sp>
        <p:nvSpPr>
          <p:cNvPr id="3" name="Shape 1"/>
          <p:cNvSpPr/>
          <p:nvPr/>
        </p:nvSpPr>
        <p:spPr>
          <a:xfrm>
            <a:off x="457200" y="1188720"/>
            <a:ext cx="3840480" cy="3474720"/>
          </a:xfrm>
          <a:prstGeom prst="rect">
            <a:avLst/>
          </a:prstGeom>
          <a:solidFill>
            <a:srgbClr val="F8FAF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457200" y="1188720"/>
            <a:ext cx="73152" cy="3474720"/>
          </a:xfrm>
          <a:prstGeom prst="rect">
            <a:avLst/>
          </a:prstGeom>
          <a:solidFill>
            <a:srgbClr val="0891B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731520" y="1371600"/>
            <a:ext cx="3200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Holdings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731520" y="1828800"/>
            <a:ext cx="3200400" cy="2560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ts val="2000"/>
              </a:lnSpc>
              <a:buNone/>
            </a:pPr>
            <a:r>
              <a:rPr lang="en-US" sz="14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6-3 decision by Justice Gorsuch reversing Ninth Circuit</a:t>
            </a:r>
            <a:endParaRPr lang="en-US" sz="1400" dirty="0"/>
          </a:p>
          <a:p>
            <a:pPr marL="0" indent="0">
              <a:lnSpc>
                <a:spcPts val="2000"/>
              </a:lnSpc>
              <a:buNone/>
            </a:pPr>
            <a:r>
              <a:rPr lang="en-US" sz="14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1400" dirty="0"/>
          </a:p>
          <a:p>
            <a:pPr marL="0" indent="0">
              <a:lnSpc>
                <a:spcPts val="2000"/>
              </a:lnSpc>
              <a:buNone/>
            </a:pPr>
            <a:r>
              <a:rPr lang="en-US" sz="14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Both Free Exercise and Free Speech Clauses protect Kennedy's prayer</a:t>
            </a:r>
            <a:endParaRPr lang="en-US" sz="1400" dirty="0"/>
          </a:p>
          <a:p>
            <a:pPr marL="0" indent="0">
              <a:lnSpc>
                <a:spcPts val="2000"/>
              </a:lnSpc>
              <a:buNone/>
            </a:pPr>
            <a:r>
              <a:rPr lang="en-US" sz="14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1400" dirty="0"/>
          </a:p>
          <a:p>
            <a:pPr marL="0" indent="0">
              <a:lnSpc>
                <a:spcPts val="2000"/>
              </a:lnSpc>
              <a:buNone/>
            </a:pPr>
            <a:r>
              <a:rPr lang="en-US" sz="14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District's policy not neutral - targeted religious conduct while allowing secular activities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4846320" y="1188720"/>
            <a:ext cx="3840480" cy="3474720"/>
          </a:xfrm>
          <a:prstGeom prst="rect">
            <a:avLst/>
          </a:prstGeom>
          <a:solidFill>
            <a:srgbClr val="FEF3C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8" name="Shape 6"/>
          <p:cNvSpPr/>
          <p:nvPr/>
        </p:nvSpPr>
        <p:spPr>
          <a:xfrm>
            <a:off x="4846320" y="1188720"/>
            <a:ext cx="73152" cy="3474720"/>
          </a:xfrm>
          <a:prstGeom prst="rect">
            <a:avLst/>
          </a:prstGeom>
          <a:solidFill>
            <a:srgbClr val="F59E0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5120640" y="1371600"/>
            <a:ext cx="3200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Doctrinal Shift</a:t>
            </a:r>
            <a:endParaRPr lang="en-US" sz="2000" dirty="0"/>
          </a:p>
        </p:txBody>
      </p:sp>
      <p:sp>
        <p:nvSpPr>
          <p:cNvPr id="10" name="Text 8"/>
          <p:cNvSpPr/>
          <p:nvPr/>
        </p:nvSpPr>
        <p:spPr>
          <a:xfrm>
            <a:off x="5120640" y="1828800"/>
            <a:ext cx="3200400" cy="2560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ts val="2000"/>
              </a:lnSpc>
              <a:buNone/>
            </a:pPr>
            <a:r>
              <a:rPr lang="en-US" sz="14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Effectively overruled Lemon v. Kurtzman and abandoned Lemon test</a:t>
            </a:r>
            <a:endParaRPr lang="en-US" sz="1400" dirty="0"/>
          </a:p>
          <a:p>
            <a:pPr marL="0" indent="0">
              <a:lnSpc>
                <a:spcPts val="2000"/>
              </a:lnSpc>
              <a:buNone/>
            </a:pPr>
            <a:r>
              <a:rPr lang="en-US" sz="14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1400" dirty="0"/>
          </a:p>
          <a:p>
            <a:pPr marL="0" indent="0">
              <a:lnSpc>
                <a:spcPts val="2000"/>
              </a:lnSpc>
              <a:buNone/>
            </a:pPr>
            <a:r>
              <a:rPr lang="en-US" sz="14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Establishment Clause analysis must use 'historical practices and understandings'</a:t>
            </a:r>
            <a:endParaRPr lang="en-US" sz="1400" dirty="0"/>
          </a:p>
          <a:p>
            <a:pPr marL="0" indent="0">
              <a:lnSpc>
                <a:spcPts val="2000"/>
              </a:lnSpc>
              <a:buNone/>
            </a:pPr>
            <a:r>
              <a:rPr lang="en-US" sz="14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1400" dirty="0"/>
          </a:p>
          <a:p>
            <a:pPr marL="0" indent="0">
              <a:lnSpc>
                <a:spcPts val="2000"/>
              </a:lnSpc>
              <a:buNone/>
            </a:pPr>
            <a:r>
              <a:rPr lang="en-US" sz="14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Government may not suppress religious observance while following Establishment Clause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9885</TotalTime>
  <Words>731</Words>
  <Application>Microsoft Macintosh PowerPoint</Application>
  <PresentationFormat>On-screen Show (16:9)</PresentationFormat>
  <Paragraphs>150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Recent Important First Amendment Cases</dc:title>
  <dc:subject>PptxGenJS Presentation</dc:subject>
  <dc:creator>Claude</dc:creator>
  <cp:lastModifiedBy>Storslee, Mark S</cp:lastModifiedBy>
  <cp:revision>4</cp:revision>
  <dcterms:created xsi:type="dcterms:W3CDTF">2026-02-02T19:53:00Z</dcterms:created>
  <dcterms:modified xsi:type="dcterms:W3CDTF">2026-02-09T16:42:52Z</dcterms:modified>
</cp:coreProperties>
</file>